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4"/>
  </p:sldMasterIdLst>
  <p:notesMasterIdLst>
    <p:notesMasterId r:id="rId6"/>
  </p:notesMasterIdLst>
  <p:sldIdLst>
    <p:sldId id="256" r:id="rId5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437FF"/>
    <a:srgbClr val="D88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35B87E9-6A42-8145-9408-6E45B7BCBF43}" v="4" dt="2026-07-02T16:02:22.63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4130" autoAdjust="0"/>
    <p:restoredTop sz="94488"/>
  </p:normalViewPr>
  <p:slideViewPr>
    <p:cSldViewPr snapToGrid="0" snapToObjects="1">
      <p:cViewPr>
        <p:scale>
          <a:sx n="74" d="100"/>
          <a:sy n="74" d="100"/>
        </p:scale>
        <p:origin x="1560" y="8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7/2/26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7/2/26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7/2/26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7/2/26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7/2/26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7/2/26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7/2/26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7/2/26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7/2/26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7/2/26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7/2/26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7/2/26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7/2/26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93929"/>
            <a:ext cx="9474602" cy="333497"/>
          </a:xfrm>
        </p:spPr>
        <p:txBody>
          <a:bodyPr numCol="1">
            <a:noAutofit/>
          </a:bodyPr>
          <a:lstStyle/>
          <a:p>
            <a:r>
              <a:rPr lang="en-US" sz="2000" b="1" u="sng" dirty="0">
                <a:latin typeface="Letter-join Break 3" panose="02000505000000020003" pitchFamily="2" charset="0"/>
              </a:rPr>
              <a:t>The Vikings       |           Emerald		|         History        |          Autumn </a:t>
            </a:r>
            <a:endParaRPr lang="en-US" sz="2400" b="1" u="sng" dirty="0">
              <a:latin typeface="Letter-join Break 3" panose="02000505000000020003" pitchFamily="2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6608739"/>
              </p:ext>
            </p:extLst>
          </p:nvPr>
        </p:nvGraphicFramePr>
        <p:xfrm>
          <a:off x="113322" y="454542"/>
          <a:ext cx="2910591" cy="16325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1059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4673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latin typeface="Letter-join Break 3" panose="02000505000000020003" pitchFamily="2" charset="0"/>
                        </a:rPr>
                        <a:t>What I should already know: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566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Letter-join Break 3" panose="02000505000000020003" pitchFamily="2" charset="0"/>
                          <a:ea typeface="+mn-ea"/>
                          <a:cs typeface="+mn-cs"/>
                        </a:rPr>
                        <a:t>The Anglo-Saxons came from Scandinavia to invade and settle in Britain in 450AD.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05667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Letter-join Break 3" panose="02000505000000020003" pitchFamily="2" charset="0"/>
                          <a:ea typeface="+mn-ea"/>
                          <a:cs typeface="+mn-cs"/>
                        </a:rPr>
                        <a:t>Britain was divided into many kingdoms 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440833908"/>
                  </a:ext>
                </a:extLst>
              </a:tr>
              <a:tr h="40566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Letter-join Break 3" panose="02000505000000020003" pitchFamily="2" charset="0"/>
                          <a:ea typeface="+mn-ea"/>
                          <a:cs typeface="+mn-cs"/>
                        </a:rPr>
                        <a:t>Many groups of people co-existed at the same time.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661979415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6382480"/>
              </p:ext>
            </p:extLst>
          </p:nvPr>
        </p:nvGraphicFramePr>
        <p:xfrm>
          <a:off x="6882089" y="425706"/>
          <a:ext cx="2715091" cy="4997921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008295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1706796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457465">
                <a:tc gridSpan="2"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latin typeface="Letter-join Break 3" panose="02000505000000020003" pitchFamily="2" charset="0"/>
                        </a:rPr>
                        <a:t>Key Vocabulary: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587651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exchange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200" b="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Giving something to someone and receiving something in return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631193070"/>
                  </a:ext>
                </a:extLst>
              </a:tr>
              <a:tr h="587651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invader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200" b="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Someone who enters a country by force with an army.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466402930"/>
                  </a:ext>
                </a:extLst>
              </a:tr>
              <a:tr h="409333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Jorvik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dirty="0">
                          <a:latin typeface="Letter-join Break 3" panose="02000505000000020003" pitchFamily="2" charset="0"/>
                        </a:rPr>
                        <a:t>The Vikings invaded York and renamed it Jorvik. </a:t>
                      </a:r>
                      <a:endParaRPr lang="en-GB" sz="1200" b="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247509289"/>
                  </a:ext>
                </a:extLst>
              </a:tr>
              <a:tr h="783535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oral traditions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The passing of stories and poems by word of mouth from one generation to another.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114679900"/>
                  </a:ext>
                </a:extLst>
              </a:tr>
              <a:tr h="587651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raider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People who enter a place illegally, and often violently, to steal.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254465913"/>
                  </a:ext>
                </a:extLst>
              </a:tr>
              <a:tr h="587651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saga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200" b="0" kern="1200" dirty="0">
                          <a:solidFill>
                            <a:schemeClr val="dk1"/>
                          </a:solidFill>
                          <a:effectLst/>
                          <a:latin typeface="Letter-join Break 3" panose="02000505000000020003" pitchFamily="2" charset="0"/>
                          <a:ea typeface="+mn-ea"/>
                          <a:cs typeface="+mn-cs"/>
                        </a:rPr>
                        <a:t>Stories told and retold down the ages by Norse peoples.</a:t>
                      </a:r>
                      <a:r>
                        <a:rPr lang="en-GB" sz="1200" b="0" dirty="0">
                          <a:effectLst/>
                          <a:latin typeface="Letter-join Break 3" panose="02000505000000020003" pitchFamily="2" charset="0"/>
                        </a:rPr>
                        <a:t> </a:t>
                      </a:r>
                      <a:endParaRPr lang="en-GB" sz="1200" b="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409333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settlement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200" b="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A place or region where people come to live.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504878305"/>
                  </a:ext>
                </a:extLst>
              </a:tr>
              <a:tr h="587651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trade route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200" b="0" i="0" u="none" kern="1200" dirty="0">
                          <a:solidFill>
                            <a:schemeClr val="tx1"/>
                          </a:solidFill>
                          <a:effectLst/>
                          <a:latin typeface="Letter-join Break 3" panose="02000505000000020003" pitchFamily="2" charset="0"/>
                          <a:ea typeface="+mn-ea"/>
                          <a:cs typeface="+mn-cs"/>
                        </a:rPr>
                        <a:t>A long-distance route along which commercial goods are transported.</a:t>
                      </a:r>
                      <a:endParaRPr lang="en-GB" sz="1200" b="0" u="none" dirty="0">
                        <a:solidFill>
                          <a:schemeClr val="tx1"/>
                        </a:solidFill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381736547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86A90D80-36BB-806E-819D-16080BFED74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14823405"/>
              </p:ext>
            </p:extLst>
          </p:nvPr>
        </p:nvGraphicFramePr>
        <p:xfrm>
          <a:off x="3075635" y="458011"/>
          <a:ext cx="3654349" cy="2618179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65434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8207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GB" sz="1600" dirty="0">
                          <a:latin typeface="Letter-join Break 3" panose="02000505000000020003" pitchFamily="2" charset="0"/>
                        </a:rPr>
                        <a:t>What I will learn: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703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1: When and why did the Vikings come to Britain?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564917375"/>
                  </a:ext>
                </a:extLst>
              </a:tr>
              <a:tr h="27412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2: Were the Vikings raiders, traders or something else?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476514161"/>
                  </a:ext>
                </a:extLst>
              </a:tr>
              <a:tr h="27604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3: Where were the Viking trading routes and why was trade important?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136173049"/>
                  </a:ext>
                </a:extLst>
              </a:tr>
              <a:tr h="44857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4: Why are there different Viking sagas explaining the same event and what does this tell us about the Vikings?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940286114"/>
                  </a:ext>
                </a:extLst>
              </a:tr>
              <a:tr h="39017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5: What were the impacts of Viking raids and settlements on local communities in Britain?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367984325"/>
                  </a:ext>
                </a:extLst>
              </a:tr>
              <a:tr h="39017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6: What were the Vikings’ achievements, and how did they impact the world?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964100043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87306B18-0BB0-2B55-AC5C-2F9DE42A911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33955804"/>
              </p:ext>
            </p:extLst>
          </p:nvPr>
        </p:nvGraphicFramePr>
        <p:xfrm>
          <a:off x="113322" y="2148228"/>
          <a:ext cx="2910590" cy="2808966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910590">
                  <a:extLst>
                    <a:ext uri="{9D8B030D-6E8A-4147-A177-3AD203B41FA5}">
                      <a16:colId xmlns:a16="http://schemas.microsoft.com/office/drawing/2014/main" val="404925924"/>
                    </a:ext>
                  </a:extLst>
                </a:gridCol>
              </a:tblGrid>
              <a:tr h="385073">
                <a:tc>
                  <a:txBody>
                    <a:bodyPr/>
                    <a:lstStyle/>
                    <a:p>
                      <a:pPr algn="ctr"/>
                      <a:r>
                        <a:rPr lang="en-US" sz="1600" u="none" dirty="0">
                          <a:solidFill>
                            <a:schemeClr val="bg1"/>
                          </a:solidFill>
                          <a:latin typeface="Letter-join Break 3" panose="02000505000000020003" pitchFamily="2" charset="0"/>
                        </a:rPr>
                        <a:t>Significant People: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416718440"/>
                  </a:ext>
                </a:extLst>
              </a:tr>
              <a:tr h="555085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King Canute </a:t>
                      </a:r>
                      <a:r>
                        <a:rPr lang="en-GB" sz="1200" b="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(995-1035AD) </a:t>
                      </a:r>
                    </a:p>
                    <a:p>
                      <a:r>
                        <a:rPr lang="en-GB" sz="1200" b="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Viking King of Britain, Denmark and Norway.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498426269"/>
                  </a:ext>
                </a:extLst>
              </a:tr>
              <a:tr h="555085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King Alfred the Great </a:t>
                      </a:r>
                      <a:r>
                        <a:rPr lang="en-GB" sz="1200" b="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(849-899AD)</a:t>
                      </a:r>
                    </a:p>
                    <a:p>
                      <a:r>
                        <a:rPr lang="en-GB" sz="1200" b="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Defeated the Vikings in many battles to keep Britain under Anglo-Saxon rule.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863168342"/>
                  </a:ext>
                </a:extLst>
              </a:tr>
              <a:tr h="555085">
                <a:tc>
                  <a:txBody>
                    <a:bodyPr/>
                    <a:lstStyle/>
                    <a:p>
                      <a:r>
                        <a:rPr lang="en-GB" sz="1200" b="1" dirty="0" err="1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Guthrum</a:t>
                      </a:r>
                      <a:r>
                        <a:rPr lang="en-GB" sz="1200" b="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 (879-890AD) </a:t>
                      </a:r>
                    </a:p>
                    <a:p>
                      <a:r>
                        <a:rPr lang="en-GB" sz="1200" b="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King of the Vikings in Danelaw at the time of the treaty with the Anglo-Saxons.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281498378"/>
                  </a:ext>
                </a:extLst>
              </a:tr>
              <a:tr h="555085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William the Conqueror </a:t>
                      </a:r>
                      <a:r>
                        <a:rPr lang="en-GB" sz="1200" b="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(1028-1087AD)</a:t>
                      </a:r>
                    </a:p>
                    <a:p>
                      <a:r>
                        <a:rPr lang="en-GB" sz="1200" b="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Became King of England in 1066 after winning the Battle of Hastings.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967162288"/>
                  </a:ext>
                </a:extLst>
              </a:tr>
            </a:tbl>
          </a:graphicData>
        </a:graphic>
      </p:graphicFrame>
      <p:pic>
        <p:nvPicPr>
          <p:cNvPr id="15" name="Picture 14">
            <a:extLst>
              <a:ext uri="{FF2B5EF4-FFF2-40B4-BE49-F238E27FC236}">
                <a16:creationId xmlns:a16="http://schemas.microsoft.com/office/drawing/2014/main" id="{224AB023-D485-7506-065C-CC4A0888A4B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378238"/>
            <a:ext cx="9605295" cy="806482"/>
          </a:xfrm>
          <a:prstGeom prst="rect">
            <a:avLst/>
          </a:prstGeom>
        </p:spPr>
      </p:pic>
      <p:pic>
        <p:nvPicPr>
          <p:cNvPr id="18" name="Picture 2" descr="Viking longship (10th century) - 3D ...">
            <a:extLst>
              <a:ext uri="{FF2B5EF4-FFF2-40B4-BE49-F238E27FC236}">
                <a16:creationId xmlns:a16="http://schemas.microsoft.com/office/drawing/2014/main" id="{F8807F67-B8E6-8663-E27D-63B1065DFF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5635" y="3166098"/>
            <a:ext cx="2507858" cy="13694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7B7DBCC-E004-6335-CD28-CFE6A46F875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35216" y="3497234"/>
            <a:ext cx="1129843" cy="176778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3FEFBB6-D55D-5345-13FF-63D35EC02E1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91494" y="4613828"/>
            <a:ext cx="1311071" cy="7528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936413C76F4394B8DF6999D98F91053" ma:contentTypeVersion="13" ma:contentTypeDescription="Create a new document." ma:contentTypeScope="" ma:versionID="60ac3f59b56bbd2c8d4ad0e465f1ec24">
  <xsd:schema xmlns:xsd="http://www.w3.org/2001/XMLSchema" xmlns:xs="http://www.w3.org/2001/XMLSchema" xmlns:p="http://schemas.microsoft.com/office/2006/metadata/properties" xmlns:ns2="4dd4349b-18a2-49e7-a2f7-c64cfce16d95" xmlns:ns3="f6f299f5-ecec-478b-91e3-ae014ed9ae24" targetNamespace="http://schemas.microsoft.com/office/2006/metadata/properties" ma:root="true" ma:fieldsID="534a63bfb6fcfde5954c21ea3d70764e" ns2:_="" ns3:_="">
    <xsd:import namespace="4dd4349b-18a2-49e7-a2f7-c64cfce16d95"/>
    <xsd:import namespace="f6f299f5-ecec-478b-91e3-ae014ed9ae2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BillingMetadata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OCR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dd4349b-18a2-49e7-a2f7-c64cfce16d9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11" nillable="true" ma:displayName="MediaServiceBillingMetadata" ma:hidden="true" ma:internalName="MediaServiceBillingMetadata" ma:readOnly="true">
      <xsd:simpleType>
        <xsd:restriction base="dms:Note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4" nillable="true" ma:taxonomy="true" ma:internalName="lcf76f155ced4ddcb4097134ff3c332f" ma:taxonomyFieldName="MediaServiceImageTags" ma:displayName="Image Tags" ma:readOnly="false" ma:fieldId="{5cf76f15-5ced-4ddc-b409-7134ff3c332f}" ma:taxonomyMulti="true" ma:sspId="63dd50af-2854-4f5e-9895-8330c1c6fc9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6f299f5-ecec-478b-91e3-ae014ed9ae24" elementFormDefault="qualified">
    <xsd:import namespace="http://schemas.microsoft.com/office/2006/documentManagement/types"/>
    <xsd:import namespace="http://schemas.microsoft.com/office/infopath/2007/PartnerControls"/>
    <xsd:element name="TaxCatchAll" ma:index="15" nillable="true" ma:displayName="Taxonomy Catch All Column" ma:hidden="true" ma:list="{cb69636b-db18-43cf-9d2d-12f3babee82c}" ma:internalName="TaxCatchAll" ma:showField="CatchAllData" ma:web="f6f299f5-ecec-478b-91e3-ae014ed9ae2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6f299f5-ecec-478b-91e3-ae014ed9ae24" xsi:nil="true"/>
    <lcf76f155ced4ddcb4097134ff3c332f xmlns="4dd4349b-18a2-49e7-a2f7-c64cfce16d95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5BDD799E-44F3-4025-A504-E070A49376A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dd4349b-18a2-49e7-a2f7-c64cfce16d95"/>
    <ds:schemaRef ds:uri="f6f299f5-ecec-478b-91e3-ae014ed9ae2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FE7C72BC-19BF-4BCB-9F9D-1F10904A891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09B1EB8-A47F-4C20-B358-6400A7E87BCE}">
  <ds:schemaRefs>
    <ds:schemaRef ds:uri="http://schemas.microsoft.com/office/2006/documentManagement/types"/>
    <ds:schemaRef ds:uri="4dd4349b-18a2-49e7-a2f7-c64cfce16d95"/>
    <ds:schemaRef ds:uri="http://purl.org/dc/dcmitype/"/>
    <ds:schemaRef ds:uri="http://purl.org/dc/elements/1.1/"/>
    <ds:schemaRef ds:uri="http://schemas.openxmlformats.org/package/2006/metadata/core-properties"/>
    <ds:schemaRef ds:uri="http://www.w3.org/XML/1998/namespace"/>
    <ds:schemaRef ds:uri="http://schemas.microsoft.com/office/2006/metadata/properties"/>
    <ds:schemaRef ds:uri="f6f299f5-ecec-478b-91e3-ae014ed9ae24"/>
    <ds:schemaRef ds:uri="http://schemas.microsoft.com/office/infopath/2007/PartnerControls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5712</TotalTime>
  <Words>331</Words>
  <Application>Microsoft Macintosh PowerPoint</Application>
  <PresentationFormat>A4 Paper (210x297 mm)</PresentationFormat>
  <Paragraphs>39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Letter-join Break 3</vt:lpstr>
      <vt:lpstr>Office Theme</vt:lpstr>
      <vt:lpstr>The Vikings       |           Emerald  |         History        |          Autumn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Lauren Anderson</cp:lastModifiedBy>
  <cp:revision>113</cp:revision>
  <cp:lastPrinted>2022-04-21T11:24:49Z</cp:lastPrinted>
  <dcterms:created xsi:type="dcterms:W3CDTF">2017-10-15T20:56:30Z</dcterms:created>
  <dcterms:modified xsi:type="dcterms:W3CDTF">2026-07-02T16:03:21Z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0x010100B936413C76F4394B8DF6999D98F91053</vt:lpwstr>
  </property>
  <property fmtid="{D5CDD505-2E9C-101B-9397-08002B2CF9AE}" pid="3" name="MediaServiceImageTags">
    <vt:lpwstr/>
  </property>
</Properties>
</file>