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Ancient Maya       |           Diamond   |         History        |          Summer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271487"/>
              </p:ext>
            </p:extLst>
          </p:nvPr>
        </p:nvGraphicFramePr>
        <p:xfrm>
          <a:off x="113322" y="475562"/>
          <a:ext cx="2910591" cy="1666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Many groups of people existed at the same time as other groups in history.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491655"/>
                  </a:ext>
                </a:extLst>
              </a:tr>
              <a:tr h="4234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Ancient Egyptians had a writing system using hieroglyphics.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Ancient Egyptians built pyramids that were sacred tombs. 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Letter-join Break 3" panose="02000505000000020003" pitchFamily="2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642404"/>
              </p:ext>
            </p:extLst>
          </p:nvPr>
        </p:nvGraphicFramePr>
        <p:xfrm>
          <a:off x="6081401" y="493868"/>
          <a:ext cx="3732537" cy="38592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7710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85543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3064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9614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deity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A synonym for god. </a:t>
                      </a:r>
                      <a:endParaRPr lang="en-GB" sz="11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203288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dynasty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A series of rulers or leaders who are all from the same family, or a period when a country is ruled by them.</a:t>
                      </a:r>
                      <a:endParaRPr lang="en-GB" sz="11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maize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Corn – a major resource of food for Mayan people. Part of their religious culture too. </a:t>
                      </a:r>
                      <a:endParaRPr lang="en-GB" sz="11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3679219"/>
                  </a:ext>
                </a:extLst>
              </a:tr>
              <a:tr h="62729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Mesoamerica</a:t>
                      </a:r>
                      <a:endParaRPr lang="en-GB" sz="11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A historical region and cultural area in North America. It extends from approximately central Mexico through Belize, Guatemala, El Salvador, Honduras, Nicaragua, and northern Costa Rica.</a:t>
                      </a:r>
                      <a:endParaRPr lang="en-GB" sz="11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rituals</a:t>
                      </a:r>
                      <a:endParaRPr lang="en-GB" sz="11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A religious or solemn ceremony</a:t>
                      </a:r>
                      <a:endParaRPr lang="en-GB" sz="11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433952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sacrifice</a:t>
                      </a:r>
                      <a:endParaRPr lang="en-GB" sz="11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An act of slaughtering an animal or person or surrendering a possession as an offering to a deity (ruler or god)</a:t>
                      </a:r>
                      <a:endParaRPr lang="en-GB" sz="11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51562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temple</a:t>
                      </a:r>
                      <a:endParaRPr lang="en-GB" sz="11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Letter-join Break 3" panose="02000505000000020003" pitchFamily="2" charset="0"/>
                        </a:rPr>
                        <a:t>A building used for the worship of a god or gods in some religions.</a:t>
                      </a:r>
                      <a:endParaRPr lang="en-GB" sz="11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004814"/>
              </p:ext>
            </p:extLst>
          </p:nvPr>
        </p:nvGraphicFramePr>
        <p:xfrm>
          <a:off x="3075636" y="479030"/>
          <a:ext cx="2910590" cy="29283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3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How did the Ancient Maya settle in a rainforest?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important was chocolate to the Ancient Maya?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did the Ancient Maya believe?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did the Maya reflect world beliefs in their inventions?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do archaeological remains tell us about Ancient Maya cities?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caused the decline of Ancient Maya cities?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99312"/>
              </p:ext>
            </p:extLst>
          </p:nvPr>
        </p:nvGraphicFramePr>
        <p:xfrm>
          <a:off x="134583" y="2183051"/>
          <a:ext cx="2845878" cy="240175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45878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32921">
                <a:tc>
                  <a:txBody>
                    <a:bodyPr/>
                    <a:lstStyle/>
                    <a:p>
                      <a:pPr algn="l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621946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Kinich</a:t>
                      </a: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 Ahau </a:t>
                      </a: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God of the Sun</a:t>
                      </a:r>
                    </a:p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Hun </a:t>
                      </a:r>
                      <a:r>
                        <a:rPr lang="en-GB" sz="1400" b="1" dirty="0" err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Hunahpu</a:t>
                      </a: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God of Maize </a:t>
                      </a:r>
                    </a:p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Chaac</a:t>
                      </a: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 God of the Rain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75765">
                <a:tc>
                  <a:txBody>
                    <a:bodyPr/>
                    <a:lstStyle/>
                    <a:p>
                      <a:r>
                        <a:rPr lang="en-GB" sz="1400" b="1" i="0" kern="1200" dirty="0" err="1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K'inich</a:t>
                      </a:r>
                      <a:r>
                        <a:rPr lang="en-GB" sz="1400" b="1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 Pakal</a:t>
                      </a: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. Ruled from 615-683 AD.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Whom we know today as Pakal</a:t>
                      </a:r>
                      <a:r>
                        <a:rPr lang="en-GB" sz="1400" b="0" i="1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Great. He was king of Palenque (in modern Mexico). The name Pakal means shield in classic Maya language.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07948492"/>
                  </a:ext>
                </a:extLst>
              </a:tr>
            </a:tbl>
          </a:graphicData>
        </a:graphic>
      </p:graphicFrame>
      <p:pic>
        <p:nvPicPr>
          <p:cNvPr id="24" name="Picture 23" descr="A diagram of a timeline&#10;&#10;Description automatically generated">
            <a:extLst>
              <a:ext uri="{FF2B5EF4-FFF2-40B4-BE49-F238E27FC236}">
                <a16:creationId xmlns:a16="http://schemas.microsoft.com/office/drawing/2014/main" id="{8FBCFAFC-ED96-128B-A3E8-CC496CFB63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83" y="4670416"/>
            <a:ext cx="7323130" cy="2010057"/>
          </a:xfrm>
          <a:prstGeom prst="rect">
            <a:avLst/>
          </a:prstGeom>
        </p:spPr>
      </p:pic>
      <p:pic>
        <p:nvPicPr>
          <p:cNvPr id="26" name="Picture 25" descr="A number and line chart&#10;&#10;Description automatically generated with medium confidence">
            <a:extLst>
              <a:ext uri="{FF2B5EF4-FFF2-40B4-BE49-F238E27FC236}">
                <a16:creationId xmlns:a16="http://schemas.microsoft.com/office/drawing/2014/main" id="{470A25DC-952E-A22E-64C6-E30F264C85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3334" y="4451418"/>
            <a:ext cx="1684330" cy="1912714"/>
          </a:xfrm>
          <a:prstGeom prst="rect">
            <a:avLst/>
          </a:prstGeom>
        </p:spPr>
      </p:pic>
      <p:pic>
        <p:nvPicPr>
          <p:cNvPr id="1038" name="Picture 14" descr="Chichen Itza | Description, Buildings ...">
            <a:extLst>
              <a:ext uri="{FF2B5EF4-FFF2-40B4-BE49-F238E27FC236}">
                <a16:creationId xmlns:a16="http://schemas.microsoft.com/office/drawing/2014/main" id="{BC24DD9C-F2BD-302D-7AE4-4FEF7C8D9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154" y="3473020"/>
            <a:ext cx="2192740" cy="122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0BE425-F24C-4BED-B224-5748F6D1CDE7}">
  <ds:schemaRefs>
    <ds:schemaRef ds:uri="http://purl.org/dc/dcmitype/"/>
    <ds:schemaRef ds:uri="http://schemas.openxmlformats.org/package/2006/metadata/core-properties"/>
    <ds:schemaRef ds:uri="f6f299f5-ecec-478b-91e3-ae014ed9ae24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4dd4349b-18a2-49e7-a2f7-c64cfce16d95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B0D8D5E8-91E2-4C62-AD9F-FCF8F0A834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331B1F-D0B0-4F24-875C-EA898A05B89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5861</TotalTime>
  <Words>318</Words>
  <Application>Microsoft Macintosh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Ancient Maya       |           Diamond   |         History        |          Summer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2026-09-17T19:57:22Z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