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6BBF5D-8663-D742-99E1-B94E949DC6B3}" v="19" dt="2026-08-17T08:59:12.8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55" autoAdjust="0"/>
    <p:restoredTop sz="94565"/>
  </p:normalViewPr>
  <p:slideViewPr>
    <p:cSldViewPr snapToGrid="0" snapToObjects="1">
      <p:cViewPr>
        <p:scale>
          <a:sx n="107" d="100"/>
          <a:sy n="107" d="100"/>
        </p:scale>
        <p:origin x="180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188" y="160184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Letter-join Break 3" panose="02000505000000020003" pitchFamily="2" charset="0"/>
              </a:rPr>
              <a:t>Animals including Humans	|       Diamond 	|         Science    	|       Autumn 2 </a:t>
            </a:r>
            <a:endParaRPr lang="en-US" sz="18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275242"/>
              </p:ext>
            </p:extLst>
          </p:nvPr>
        </p:nvGraphicFramePr>
        <p:xfrm>
          <a:off x="206476" y="495690"/>
          <a:ext cx="2910381" cy="15846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5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That animals get their food from plants and other animals, from a simple food chain.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That parts of the body work together to perform different functions. E.g. muscles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 balanced diet helps our body.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130908"/>
              </p:ext>
            </p:extLst>
          </p:nvPr>
        </p:nvGraphicFramePr>
        <p:xfrm>
          <a:off x="6432058" y="495690"/>
          <a:ext cx="3305566" cy="581961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2088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8468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6436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31624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absorb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To soak up or take in liquid.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57648157"/>
                  </a:ext>
                </a:extLst>
              </a:tr>
              <a:tr h="445586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bacteria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Tiny living things that are everywhere; some are helpful, some can make us ill.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83240428"/>
                  </a:ext>
                </a:extLst>
              </a:tr>
              <a:tr h="30622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</a:rPr>
                        <a:t>carnivore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An animal that eats other animals. 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5424685"/>
                  </a:ext>
                </a:extLst>
              </a:tr>
              <a:tr h="475854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</a:rPr>
                        <a:t>consumer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consumer is a living thing that eats another living thing for food, to get energy. 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39189423"/>
                  </a:ext>
                </a:extLst>
              </a:tr>
              <a:tr h="445586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digestion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How the body breaks down food so we can use it for energy.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9893932"/>
                  </a:ext>
                </a:extLst>
              </a:tr>
              <a:tr h="475854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</a:rPr>
                        <a:t>food chain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diagram showing the transfer of energy from one organism to another.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301924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</a:rPr>
                        <a:t>herbivore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An animal that only eats plants. 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3957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nutrients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useful parts of food that help us grow and stay healthy.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23957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oesophagus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tube that carries food from your mouth to your stomach.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66329867"/>
                  </a:ext>
                </a:extLst>
              </a:tr>
              <a:tr h="445586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</a:rPr>
                        <a:t>omnivore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An animal that eats both animals and plants. 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378894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predator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An animal that hunts and eats meat.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7306903"/>
                  </a:ext>
                </a:extLst>
              </a:tr>
              <a:tr h="378894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prey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An animal that is hunted and eaten by a predator.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85668878"/>
                  </a:ext>
                </a:extLst>
              </a:tr>
              <a:tr h="475854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</a:rPr>
                        <a:t>producer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Letter-join Break 3" panose="02000505000000020003" pitchFamily="2" charset="0"/>
                        </a:rPr>
                        <a:t>An organism at the start of the food chain that makes its own food from the Sun.</a:t>
                      </a:r>
                      <a:endParaRPr lang="en-GB" sz="12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6562695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532641"/>
              </p:ext>
            </p:extLst>
          </p:nvPr>
        </p:nvGraphicFramePr>
        <p:xfrm>
          <a:off x="3249683" y="495690"/>
          <a:ext cx="3048289" cy="229991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84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3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Can we group animals by what they eat?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310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Who eats what?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310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Why are we born without teeth?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011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Why doesn’t the stomach eat itself?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310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big is the small intestine?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310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Are all bacteria bad for us?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826182"/>
              </p:ext>
            </p:extLst>
          </p:nvPr>
        </p:nvGraphicFramePr>
        <p:xfrm>
          <a:off x="225542" y="2252810"/>
          <a:ext cx="2910381" cy="149667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5384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8608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</a:rPr>
                        <a:t>Anton van Leeuwenhoek </a:t>
                      </a:r>
                      <a:r>
                        <a:rPr lang="en-GB" sz="1200" b="0" dirty="0">
                          <a:latin typeface="Letter-join Break 3" panose="02000505000000020003" pitchFamily="2" charset="0"/>
                        </a:rPr>
                        <a:t>(1670s)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</a:rPr>
                        <a:t>First to observe bacteria using a microscope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8608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William Beaumont </a:t>
                      </a: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(1820s)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Early studies of digestion through patient observation.</a:t>
                      </a:r>
                      <a:endParaRPr lang="en-GB" sz="12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847313159"/>
                  </a:ext>
                </a:extLst>
              </a:tr>
            </a:tbl>
          </a:graphicData>
        </a:graphic>
      </p:graphicFrame>
      <p:pic>
        <p:nvPicPr>
          <p:cNvPr id="10" name="Picture 2" descr="Food Chain Diagram Images – Browse 610 Stock Photos, Vectors, and Video |  Adobe Stock">
            <a:extLst>
              <a:ext uri="{FF2B5EF4-FFF2-40B4-BE49-F238E27FC236}">
                <a16:creationId xmlns:a16="http://schemas.microsoft.com/office/drawing/2014/main" id="{FF5F0D23-A15B-37A0-BB0D-EBF677E464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6" t="29963" r="1822" b="11120"/>
          <a:stretch/>
        </p:blipFill>
        <p:spPr bwMode="auto">
          <a:xfrm>
            <a:off x="151321" y="4486010"/>
            <a:ext cx="3530030" cy="1105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92373F41-C1C6-CD5D-E818-6087D08224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2206" y="5614649"/>
            <a:ext cx="927100" cy="901700"/>
          </a:xfrm>
          <a:prstGeom prst="rect">
            <a:avLst/>
          </a:prstGeom>
        </p:spPr>
      </p:pic>
      <p:pic>
        <p:nvPicPr>
          <p:cNvPr id="16" name="Content Placeholder 6" descr="A blue circle with arrows and arrows in it&#10;&#10;AI-generated content may be incorrect.">
            <a:extLst>
              <a:ext uri="{FF2B5EF4-FFF2-40B4-BE49-F238E27FC236}">
                <a16:creationId xmlns:a16="http://schemas.microsoft.com/office/drawing/2014/main" id="{22F3735D-B418-F1FC-2755-BA6FE483518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2015"/>
          <a:stretch>
            <a:fillRect/>
          </a:stretch>
        </p:blipFill>
        <p:spPr>
          <a:xfrm>
            <a:off x="777964" y="5678312"/>
            <a:ext cx="849236" cy="800100"/>
          </a:xfrm>
          <a:prstGeom prst="rect">
            <a:avLst/>
          </a:prstGeom>
        </p:spPr>
      </p:pic>
      <p:pic>
        <p:nvPicPr>
          <p:cNvPr id="17" name="Picture 16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1477C4ED-42A5-C804-F62C-98D0BFD22F0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06" r="9376"/>
          <a:stretch>
            <a:fillRect/>
          </a:stretch>
        </p:blipFill>
        <p:spPr>
          <a:xfrm>
            <a:off x="3190618" y="5627349"/>
            <a:ext cx="800100" cy="876300"/>
          </a:xfrm>
          <a:prstGeom prst="rect">
            <a:avLst/>
          </a:prstGeom>
        </p:spPr>
      </p:pic>
      <p:pic>
        <p:nvPicPr>
          <p:cNvPr id="18" name="Picture 17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D7B09A8E-1E44-75C6-8D71-93B796DE56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89821" y="5627349"/>
            <a:ext cx="876300" cy="876300"/>
          </a:xfrm>
          <a:prstGeom prst="rect">
            <a:avLst/>
          </a:prstGeom>
        </p:spPr>
      </p:pic>
      <p:pic>
        <p:nvPicPr>
          <p:cNvPr id="19" name="Picture 18" descr="A green circle with a graph in it&#10;&#10;AI-generated content may be incorrect.">
            <a:extLst>
              <a:ext uri="{FF2B5EF4-FFF2-40B4-BE49-F238E27FC236}">
                <a16:creationId xmlns:a16="http://schemas.microsoft.com/office/drawing/2014/main" id="{EF9FEB63-A802-AACE-CAEA-395EA77B840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515" r="10370"/>
          <a:stretch>
            <a:fillRect/>
          </a:stretch>
        </p:blipFill>
        <p:spPr>
          <a:xfrm>
            <a:off x="1620793" y="5632098"/>
            <a:ext cx="822555" cy="914400"/>
          </a:xfrm>
          <a:prstGeom prst="rect">
            <a:avLst/>
          </a:prstGeom>
        </p:spPr>
      </p:pic>
      <p:pic>
        <p:nvPicPr>
          <p:cNvPr id="20" name="Picture 19" descr="A purple circle with a gear and arrows&#10;&#10;AI-generated content may be incorrect.">
            <a:extLst>
              <a:ext uri="{FF2B5EF4-FFF2-40B4-BE49-F238E27FC236}">
                <a16:creationId xmlns:a16="http://schemas.microsoft.com/office/drawing/2014/main" id="{DDDE2DD2-917F-1E9A-0DFF-0C3BEF75AC04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6756"/>
          <a:stretch>
            <a:fillRect/>
          </a:stretch>
        </p:blipFill>
        <p:spPr>
          <a:xfrm>
            <a:off x="5497872" y="5627349"/>
            <a:ext cx="800100" cy="876300"/>
          </a:xfrm>
          <a:prstGeom prst="rect">
            <a:avLst/>
          </a:prstGeom>
        </p:spPr>
      </p:pic>
      <p:pic>
        <p:nvPicPr>
          <p:cNvPr id="21" name="Picture 20" descr="A black and white icon with a person pointing at a graph&#10;&#10;AI-generated content may be incorrect.">
            <a:extLst>
              <a:ext uri="{FF2B5EF4-FFF2-40B4-BE49-F238E27FC236}">
                <a16:creationId xmlns:a16="http://schemas.microsoft.com/office/drawing/2014/main" id="{EA631568-310E-2EFF-2F11-23A4ACFB5484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7692" r="11539" b="6756"/>
          <a:stretch>
            <a:fillRect/>
          </a:stretch>
        </p:blipFill>
        <p:spPr>
          <a:xfrm>
            <a:off x="3950959" y="5627349"/>
            <a:ext cx="800100" cy="876300"/>
          </a:xfrm>
          <a:prstGeom prst="rect">
            <a:avLst/>
          </a:prstGeom>
        </p:spPr>
      </p:pic>
      <p:pic>
        <p:nvPicPr>
          <p:cNvPr id="22" name="Picture 21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3508F37A-6B2C-1F8A-D3AA-4E24B738119A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r="9667"/>
          <a:stretch>
            <a:fillRect/>
          </a:stretch>
        </p:blipFill>
        <p:spPr>
          <a:xfrm>
            <a:off x="12665" y="5614649"/>
            <a:ext cx="848943" cy="9144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7E17005-60D5-CC58-6029-8244A92ED11B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26062" r="7423"/>
          <a:stretch>
            <a:fillRect/>
          </a:stretch>
        </p:blipFill>
        <p:spPr>
          <a:xfrm>
            <a:off x="4500097" y="3830807"/>
            <a:ext cx="1845837" cy="1876781"/>
          </a:xfrm>
          <a:prstGeom prst="rect">
            <a:avLst/>
          </a:prstGeom>
        </p:spPr>
      </p:pic>
      <p:pic>
        <p:nvPicPr>
          <p:cNvPr id="31" name="Picture 30" descr="Your Teeth (for Kids) | Nemours KidsHealth">
            <a:extLst>
              <a:ext uri="{FF2B5EF4-FFF2-40B4-BE49-F238E27FC236}">
                <a16:creationId xmlns:a16="http://schemas.microsoft.com/office/drawing/2014/main" id="{2EBBEF63-20E5-5F4C-31E3-18AD9CCE0E04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>
          <a:xfrm>
            <a:off x="3249683" y="2858025"/>
            <a:ext cx="1587500" cy="165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9AB22A3-D4D7-4AEA-AE9B-EC2F681D99EA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f6f299f5-ecec-478b-91e3-ae014ed9ae24"/>
    <ds:schemaRef ds:uri="4dd4349b-18a2-49e7-a2f7-c64cfce16d95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874DB0C-6594-423F-9135-AFE9C5FA68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C852BD3-9D03-41EC-8BEA-6B5F4B4D5CC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5579</TotalTime>
  <Words>327</Words>
  <Application>Microsoft Macintosh PowerPoint</Application>
  <PresentationFormat>A4 Paper (210x297 mm)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Animals including Humans |       Diamond  |         Science     |       Autumn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108</cp:revision>
  <cp:lastPrinted>2024-11-11T13:06:59Z</cp:lastPrinted>
  <dcterms:created xsi:type="dcterms:W3CDTF">2017-10-15T20:56:30Z</dcterms:created>
  <dcterms:modified xsi:type="dcterms:W3CDTF">2026-08-17T09:01:34Z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