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906000" cy="6858000" type="A4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437FF"/>
    <a:srgbClr val="D883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284E427A-3D55-4303-BF80-6455036E1DE7}" styleName="Themed Style 1 –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9DCAF9ED-07DC-4A11-8D7F-57B35C25682E}" styleName="Medium Style 1 –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6382" autoAdjust="0"/>
    <p:restoredTop sz="94601"/>
  </p:normalViewPr>
  <p:slideViewPr>
    <p:cSldViewPr snapToGrid="0" snapToObjects="1">
      <p:cViewPr>
        <p:scale>
          <a:sx n="100" d="100"/>
          <a:sy n="100" d="100"/>
        </p:scale>
        <p:origin x="2360" y="3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8/20/25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3013"/>
            <a:ext cx="48466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85598"/>
            <a:ext cx="5444490" cy="3915489"/>
          </a:xfrm>
          <a:prstGeom prst="rect">
            <a:avLst/>
          </a:prstGeom>
        </p:spPr>
        <p:txBody>
          <a:bodyPr vert="horz" lIns="91440" tIns="45720" rIns="91440" bIns="45720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8/20/25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8/20/25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8/20/25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8/20/25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8/20/25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8/20/25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8/20/25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8/20/25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8/20/25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8/20/25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8/20/25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8/20/25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123568" y="81023"/>
            <a:ext cx="9916246" cy="332831"/>
          </a:xfrm>
        </p:spPr>
        <p:txBody>
          <a:bodyPr numCol="1">
            <a:noAutofit/>
          </a:bodyPr>
          <a:lstStyle/>
          <a:p>
            <a:r>
              <a:rPr lang="en-US" sz="1600" b="1" u="sng" dirty="0">
                <a:latin typeface="Comic Sans MS" panose="030F0902030302020204" pitchFamily="66" charset="0"/>
              </a:rPr>
              <a:t>What is life like in the Alps?   |            Emerald         |         Geography        |        Autumn</a:t>
            </a:r>
            <a:endParaRPr lang="en-US" sz="1800" b="1" u="sng" dirty="0">
              <a:latin typeface="Comic Sans MS" panose="030F0902030302020204" pitchFamily="66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50558472"/>
              </p:ext>
            </p:extLst>
          </p:nvPr>
        </p:nvGraphicFramePr>
        <p:xfrm>
          <a:off x="216519" y="475562"/>
          <a:ext cx="2710710" cy="166430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1071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1743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Comic Sans MS" panose="030F0902030302020204" pitchFamily="66" charset="0"/>
                        </a:rPr>
                        <a:t>What I should already know: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5379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Calibri"/>
                        <a:buNone/>
                      </a:pPr>
                      <a:r>
                        <a:rPr lang="en-GB" sz="1000" dirty="0">
                          <a:latin typeface="Comic Sans MS" panose="030F0902030302020204" pitchFamily="66" charset="0"/>
                          <a:ea typeface="Comic Sans MS"/>
                          <a:cs typeface="Comic Sans MS"/>
                          <a:sym typeface="Comic Sans MS"/>
                        </a:rPr>
                        <a:t>Identify water stores and the processes in the water cycle.  </a:t>
                      </a:r>
                    </a:p>
                  </a:txBody>
                  <a:tcPr marL="74300" marR="74300" marT="37150" marB="3715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4172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Calibri"/>
                        <a:buNone/>
                      </a:pPr>
                      <a:r>
                        <a:rPr lang="en-GB" sz="1000" dirty="0">
                          <a:latin typeface="Comic Sans MS" panose="030F0902030302020204" pitchFamily="66" charset="0"/>
                          <a:ea typeface="Comic Sans MS"/>
                          <a:cs typeface="Comic Sans MS"/>
                          <a:sym typeface="Comic Sans MS"/>
                        </a:rPr>
                        <a:t>The physical features of a river from source to mouth. </a:t>
                      </a:r>
                    </a:p>
                  </a:txBody>
                  <a:tcPr marL="74300" marR="74300" marT="37150" marB="37150"/>
                </a:tc>
                <a:extLst>
                  <a:ext uri="{0D108BD9-81ED-4DB2-BD59-A6C34878D82A}">
                    <a16:rowId xmlns:a16="http://schemas.microsoft.com/office/drawing/2014/main" val="3440833908"/>
                  </a:ext>
                </a:extLst>
              </a:tr>
              <a:tr h="452394"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SzPts val="1100"/>
                        <a:buNone/>
                      </a:pPr>
                      <a:r>
                        <a:rPr lang="en-GB" sz="1000" dirty="0">
                          <a:latin typeface="Comic Sans MS" panose="030F0902030302020204" pitchFamily="66" charset="0"/>
                          <a:ea typeface="Comic Sans MS"/>
                          <a:cs typeface="Comic Sans MS"/>
                          <a:sym typeface="Comic Sans MS"/>
                        </a:rPr>
                        <a:t>Understand how people use a physical environment, such as a river. </a:t>
                      </a:r>
                    </a:p>
                  </a:txBody>
                  <a:tcPr marL="74300" marR="74300" marT="37150" marB="37150"/>
                </a:tc>
                <a:extLst>
                  <a:ext uri="{0D108BD9-81ED-4DB2-BD59-A6C34878D82A}">
                    <a16:rowId xmlns:a16="http://schemas.microsoft.com/office/drawing/2014/main" val="1661979415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38462809"/>
              </p:ext>
            </p:extLst>
          </p:nvPr>
        </p:nvGraphicFramePr>
        <p:xfrm>
          <a:off x="6262256" y="475562"/>
          <a:ext cx="3152914" cy="5996646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862444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2290470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348552">
                <a:tc gridSpan="2"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Comic Sans MS" panose="030F0902030302020204" pitchFamily="66" charset="0"/>
                        </a:rPr>
                        <a:t>Key Vocabulary: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528307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0" dirty="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climate</a:t>
                      </a:r>
                    </a:p>
                  </a:txBody>
                  <a:tcPr marL="74300" marR="74300" marT="37150" marB="37150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dirty="0">
                          <a:latin typeface="Comic Sans MS" panose="030F0902030302020204" pitchFamily="66" charset="0"/>
                          <a:ea typeface="Comic Sans MS"/>
                          <a:cs typeface="Comic Sans MS"/>
                          <a:sym typeface="Comic Sans MS"/>
                        </a:rPr>
                        <a:t>Long-term weather conditions in a specific region.</a:t>
                      </a:r>
                    </a:p>
                  </a:txBody>
                  <a:tcPr marL="68575" marR="68575" marT="0" marB="0" anchor="ctr"/>
                </a:tc>
                <a:extLst>
                  <a:ext uri="{0D108BD9-81ED-4DB2-BD59-A6C34878D82A}">
                    <a16:rowId xmlns:a16="http://schemas.microsoft.com/office/drawing/2014/main" val="2079170930"/>
                  </a:ext>
                </a:extLst>
              </a:tr>
              <a:tr h="731958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0" dirty="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fold mountain</a:t>
                      </a:r>
                    </a:p>
                  </a:txBody>
                  <a:tcPr marL="74300" marR="74300" marT="37150" marB="37150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dirty="0">
                          <a:latin typeface="Comic Sans MS" panose="030F0902030302020204" pitchFamily="66" charset="0"/>
                          <a:ea typeface="Comic Sans MS"/>
                          <a:cs typeface="Comic Sans MS"/>
                          <a:sym typeface="Comic Sans MS"/>
                        </a:rPr>
                        <a:t>A mountain created when two tectonic plates are pushed together, pushing the ground upwards. </a:t>
                      </a:r>
                    </a:p>
                  </a:txBody>
                  <a:tcPr marL="68575" marR="68575" marT="0" marB="0" anchor="ctr"/>
                </a:tc>
                <a:extLst>
                  <a:ext uri="{0D108BD9-81ED-4DB2-BD59-A6C34878D82A}">
                    <a16:rowId xmlns:a16="http://schemas.microsoft.com/office/drawing/2014/main" val="2657271373"/>
                  </a:ext>
                </a:extLst>
              </a:tr>
              <a:tr h="528307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0" dirty="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glacier</a:t>
                      </a:r>
                    </a:p>
                  </a:txBody>
                  <a:tcPr marL="74300" marR="74300" marT="37150" marB="37150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dirty="0">
                          <a:latin typeface="Comic Sans MS" panose="030F0902030302020204" pitchFamily="66" charset="0"/>
                          <a:ea typeface="Comic Sans MS"/>
                          <a:cs typeface="Comic Sans MS"/>
                          <a:sym typeface="Comic Sans MS"/>
                        </a:rPr>
                        <a:t>A slow-moving mass of ice formed by the accumulation of compact snow on mountains. </a:t>
                      </a:r>
                    </a:p>
                  </a:txBody>
                  <a:tcPr marL="68575" marR="68575" marT="0" marB="0" anchor="ctr"/>
                </a:tc>
                <a:extLst>
                  <a:ext uri="{0D108BD9-81ED-4DB2-BD59-A6C34878D82A}">
                    <a16:rowId xmlns:a16="http://schemas.microsoft.com/office/drawing/2014/main" val="1794719904"/>
                  </a:ext>
                </a:extLst>
              </a:tr>
              <a:tr h="559943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0" dirty="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land height</a:t>
                      </a:r>
                    </a:p>
                  </a:txBody>
                  <a:tcPr marL="74300" marR="74300" marT="37150" marB="37150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dirty="0">
                          <a:latin typeface="Comic Sans MS" panose="030F0902030302020204" pitchFamily="66" charset="0"/>
                          <a:ea typeface="Comic Sans MS"/>
                          <a:cs typeface="Comic Sans MS"/>
                          <a:sym typeface="Comic Sans MS"/>
                        </a:rPr>
                        <a:t>The position of a point above sea level. </a:t>
                      </a:r>
                    </a:p>
                  </a:txBody>
                  <a:tcPr marL="68575" marR="68575" marT="0" marB="0" anchor="ctr"/>
                </a:tc>
                <a:extLst>
                  <a:ext uri="{0D108BD9-81ED-4DB2-BD59-A6C34878D82A}">
                    <a16:rowId xmlns:a16="http://schemas.microsoft.com/office/drawing/2014/main" val="1931531312"/>
                  </a:ext>
                </a:extLst>
              </a:tr>
              <a:tr h="559943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0" dirty="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mountain climate</a:t>
                      </a:r>
                    </a:p>
                  </a:txBody>
                  <a:tcPr marL="74300" marR="74300" marT="37150" marB="37150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dirty="0">
                          <a:latin typeface="Comic Sans MS" panose="030F0902030302020204" pitchFamily="66" charset="0"/>
                          <a:ea typeface="Comic Sans MS"/>
                          <a:cs typeface="Comic Sans MS"/>
                          <a:sym typeface="Comic Sans MS"/>
                        </a:rPr>
                        <a:t>A region with a colder climate than the surrounding area, affected by the height of the mountains. </a:t>
                      </a:r>
                    </a:p>
                  </a:txBody>
                  <a:tcPr marL="68575" marR="68575" marT="0" marB="0" anchor="ctr"/>
                </a:tc>
                <a:extLst>
                  <a:ext uri="{0D108BD9-81ED-4DB2-BD59-A6C34878D82A}">
                    <a16:rowId xmlns:a16="http://schemas.microsoft.com/office/drawing/2014/main" val="1831785295"/>
                  </a:ext>
                </a:extLst>
              </a:tr>
              <a:tr h="559943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0" dirty="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mountain range</a:t>
                      </a:r>
                    </a:p>
                  </a:txBody>
                  <a:tcPr marL="74300" marR="74300" marT="37150" marB="37150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dirty="0">
                          <a:latin typeface="Comic Sans MS" panose="030F0902030302020204" pitchFamily="66" charset="0"/>
                          <a:ea typeface="Comic Sans MS"/>
                          <a:cs typeface="Comic Sans MS"/>
                          <a:sym typeface="Comic Sans MS"/>
                        </a:rPr>
                        <a:t>A series of mountains located close together. </a:t>
                      </a:r>
                    </a:p>
                  </a:txBody>
                  <a:tcPr marL="68575" marR="68575" marT="0" marB="0" anchor="ctr"/>
                </a:tc>
                <a:extLst>
                  <a:ext uri="{0D108BD9-81ED-4DB2-BD59-A6C34878D82A}">
                    <a16:rowId xmlns:a16="http://schemas.microsoft.com/office/drawing/2014/main" val="1285789420"/>
                  </a:ext>
                </a:extLst>
              </a:tr>
              <a:tr h="559943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0" dirty="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scale</a:t>
                      </a:r>
                    </a:p>
                  </a:txBody>
                  <a:tcPr marL="74300" marR="74300" marT="37150" marB="37150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dirty="0">
                          <a:latin typeface="Comic Sans MS" panose="030F0902030302020204" pitchFamily="66" charset="0"/>
                          <a:ea typeface="Comic Sans MS"/>
                          <a:cs typeface="Comic Sans MS"/>
                          <a:sym typeface="Comic Sans MS"/>
                        </a:rPr>
                        <a:t>The ration of the distance on a map to the distance on the ground. </a:t>
                      </a:r>
                    </a:p>
                  </a:txBody>
                  <a:tcPr marL="68575" marR="68575" marT="0" marB="0" anchor="ctr"/>
                </a:tc>
                <a:extLst>
                  <a:ext uri="{0D108BD9-81ED-4DB2-BD59-A6C34878D82A}">
                    <a16:rowId xmlns:a16="http://schemas.microsoft.com/office/drawing/2014/main" val="1372519791"/>
                  </a:ext>
                </a:extLst>
              </a:tr>
              <a:tr h="559943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0" dirty="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sea level</a:t>
                      </a:r>
                    </a:p>
                  </a:txBody>
                  <a:tcPr marL="74300" marR="74300" marT="37150" marB="37150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dirty="0">
                          <a:latin typeface="Comic Sans MS" panose="030F0902030302020204" pitchFamily="66" charset="0"/>
                          <a:ea typeface="Comic Sans MS"/>
                          <a:cs typeface="Comic Sans MS"/>
                          <a:sym typeface="Comic Sans MS"/>
                        </a:rPr>
                        <a:t>The base level for measuring land height on Earth. </a:t>
                      </a:r>
                    </a:p>
                  </a:txBody>
                  <a:tcPr marL="68575" marR="68575" marT="0" marB="0" anchor="ctr"/>
                </a:tc>
                <a:extLst>
                  <a:ext uri="{0D108BD9-81ED-4DB2-BD59-A6C34878D82A}">
                    <a16:rowId xmlns:a16="http://schemas.microsoft.com/office/drawing/2014/main" val="3924799320"/>
                  </a:ext>
                </a:extLst>
              </a:tr>
              <a:tr h="528307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0" dirty="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temperate</a:t>
                      </a:r>
                    </a:p>
                  </a:txBody>
                  <a:tcPr marL="74300" marR="74300" marT="37150" marB="37150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dirty="0">
                          <a:latin typeface="Comic Sans MS" panose="030F0902030302020204" pitchFamily="66" charset="0"/>
                          <a:ea typeface="Comic Sans MS"/>
                          <a:cs typeface="Comic Sans MS"/>
                          <a:sym typeface="Comic Sans MS"/>
                        </a:rPr>
                        <a:t>A region with mild temperatures</a:t>
                      </a:r>
                    </a:p>
                  </a:txBody>
                  <a:tcPr marL="68575" marR="68575" marT="0" marB="0" anchor="ctr"/>
                </a:tc>
                <a:extLst>
                  <a:ext uri="{0D108BD9-81ED-4DB2-BD59-A6C34878D82A}">
                    <a16:rowId xmlns:a16="http://schemas.microsoft.com/office/drawing/2014/main" val="2650771064"/>
                  </a:ext>
                </a:extLst>
              </a:tr>
              <a:tr h="528307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0" dirty="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temperate deciduous forest</a:t>
                      </a:r>
                    </a:p>
                  </a:txBody>
                  <a:tcPr marL="74300" marR="74300" marT="37150" marB="37150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dirty="0">
                          <a:latin typeface="Comic Sans MS" panose="030F0902030302020204" pitchFamily="66" charset="0"/>
                          <a:ea typeface="Comic Sans MS"/>
                          <a:cs typeface="Comic Sans MS"/>
                          <a:sym typeface="Comic Sans MS"/>
                        </a:rPr>
                        <a:t>A biome that has many deciduous trees that drop their leaves in autumn. </a:t>
                      </a:r>
                    </a:p>
                  </a:txBody>
                  <a:tcPr marL="68575" marR="68575" marT="0" marB="0" anchor="ctr"/>
                </a:tc>
                <a:extLst>
                  <a:ext uri="{0D108BD9-81ED-4DB2-BD59-A6C34878D82A}">
                    <a16:rowId xmlns:a16="http://schemas.microsoft.com/office/drawing/2014/main" val="2466402930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86A90D80-36BB-806E-819D-16080BFED74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23000227"/>
              </p:ext>
            </p:extLst>
          </p:nvPr>
        </p:nvGraphicFramePr>
        <p:xfrm>
          <a:off x="3027404" y="481257"/>
          <a:ext cx="3152913" cy="2355048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1529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1163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altLang="en-GB" sz="1400" dirty="0">
                          <a:latin typeface="Comic Sans MS" panose="030F0902030302020204" pitchFamily="66" charset="0"/>
                        </a:rPr>
                        <a:t>What I will learn: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735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LO 1: Where are the Alps?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3564917375"/>
                  </a:ext>
                </a:extLst>
              </a:tr>
              <a:tr h="28700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LO 2: What is it like in the Alps?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476514161"/>
                  </a:ext>
                </a:extLst>
              </a:tr>
              <a:tr h="34735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LO 3: Why do people visit the Alps?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136173049"/>
                  </a:ext>
                </a:extLst>
              </a:tr>
              <a:tr h="34735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LO 4: What is there to do in our local area?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940286114"/>
                  </a:ext>
                </a:extLst>
              </a:tr>
              <a:tr h="37533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LO 5: How are the Alps different to our local area?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367984325"/>
                  </a:ext>
                </a:extLst>
              </a:tr>
              <a:tr h="31999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LO 6: What is life like in the Alps?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964100043"/>
                  </a:ext>
                </a:extLst>
              </a:tr>
            </a:tbl>
          </a:graphicData>
        </a:graphic>
      </p:graphicFrame>
      <p:pic>
        <p:nvPicPr>
          <p:cNvPr id="5" name="Picture 4" descr="A map of europe with red areas&#10;&#10;AI-generated content may be incorrect.">
            <a:extLst>
              <a:ext uri="{FF2B5EF4-FFF2-40B4-BE49-F238E27FC236}">
                <a16:creationId xmlns:a16="http://schemas.microsoft.com/office/drawing/2014/main" id="{D0F39CDC-A008-9146-6FF7-57250CEDA61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2927" y="2163475"/>
            <a:ext cx="2718062" cy="1989425"/>
          </a:xfrm>
          <a:prstGeom prst="rect">
            <a:avLst/>
          </a:prstGeom>
        </p:spPr>
      </p:pic>
      <p:pic>
        <p:nvPicPr>
          <p:cNvPr id="7" name="Picture 6" descr="A diagram of a mountain&#10;&#10;AI-generated content may be incorrect.">
            <a:extLst>
              <a:ext uri="{FF2B5EF4-FFF2-40B4-BE49-F238E27FC236}">
                <a16:creationId xmlns:a16="http://schemas.microsoft.com/office/drawing/2014/main" id="{AFC220AC-7D17-E501-B804-0C325CAF090A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2447"/>
          <a:stretch>
            <a:fillRect/>
          </a:stretch>
        </p:blipFill>
        <p:spPr>
          <a:xfrm>
            <a:off x="2927229" y="2836305"/>
            <a:ext cx="3328787" cy="2431786"/>
          </a:xfrm>
          <a:prstGeom prst="rect">
            <a:avLst/>
          </a:prstGeom>
        </p:spPr>
      </p:pic>
      <p:pic>
        <p:nvPicPr>
          <p:cNvPr id="10" name="Picture 9" descr="A mountain with snow on it&#10;&#10;AI-generated content may be incorrect.">
            <a:extLst>
              <a:ext uri="{FF2B5EF4-FFF2-40B4-BE49-F238E27FC236}">
                <a16:creationId xmlns:a16="http://schemas.microsoft.com/office/drawing/2014/main" id="{625AF1E7-4DA8-8A0A-EBF5-6D24F3D2C70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6680" y="4165600"/>
            <a:ext cx="2703925" cy="2324160"/>
          </a:xfrm>
          <a:prstGeom prst="rect">
            <a:avLst/>
          </a:prstGeom>
        </p:spPr>
      </p:pic>
      <p:pic>
        <p:nvPicPr>
          <p:cNvPr id="12" name="Picture 11" descr="A ski lift going up a mountain&#10;&#10;AI-generated content may be incorrect.">
            <a:extLst>
              <a:ext uri="{FF2B5EF4-FFF2-40B4-BE49-F238E27FC236}">
                <a16:creationId xmlns:a16="http://schemas.microsoft.com/office/drawing/2014/main" id="{3C9F5E8E-0D59-FB02-DF4F-53A6776FF39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920989" y="5258755"/>
            <a:ext cx="1601148" cy="1171789"/>
          </a:xfrm>
          <a:prstGeom prst="rect">
            <a:avLst/>
          </a:prstGeom>
        </p:spPr>
      </p:pic>
      <p:pic>
        <p:nvPicPr>
          <p:cNvPr id="1026" name="Picture 2" descr="winter sports activities in the Alps ...">
            <a:extLst>
              <a:ext uri="{FF2B5EF4-FFF2-40B4-BE49-F238E27FC236}">
                <a16:creationId xmlns:a16="http://schemas.microsoft.com/office/drawing/2014/main" id="{FCC3313A-37FC-DE37-DE7E-4DB92C136B6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204"/>
          <a:stretch>
            <a:fillRect/>
          </a:stretch>
        </p:blipFill>
        <p:spPr bwMode="auto">
          <a:xfrm>
            <a:off x="4531620" y="5315354"/>
            <a:ext cx="1714012" cy="111519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10066</TotalTime>
  <Words>266</Words>
  <Application>Microsoft Macintosh PowerPoint</Application>
  <PresentationFormat>A4 Paper (210x297 mm)</PresentationFormat>
  <Paragraphs>34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Comic Sans MS</vt:lpstr>
      <vt:lpstr>Office Theme</vt:lpstr>
      <vt:lpstr>What is life like in the Alps?   |            Emerald         |         Geography        |        Autumn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Lauren Anderson</cp:lastModifiedBy>
  <cp:revision>128</cp:revision>
  <cp:lastPrinted>2022-04-21T11:24:49Z</cp:lastPrinted>
  <dcterms:created xsi:type="dcterms:W3CDTF">2017-10-15T20:56:30Z</dcterms:created>
  <dcterms:modified xsi:type="dcterms:W3CDTF">2025-08-20T11:01:36Z</dcterms:modified>
</cp:coreProperties>
</file>