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50A4C"/>
    <a:srgbClr val="FFFFFF"/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EA6B92D-1AFF-BF47-95A5-181B681B46A5}" v="5" dt="2026-08-26T12:33:54.975"/>
    <p1510:client id="{67CB10E8-0674-164A-A681-1195D3519403}" v="12" dt="2026-08-26T14:08:44.211"/>
    <p1510:client id="{70C00773-F651-A843-A9D8-6D50E3ECD8D8}" v="3" dt="2026-08-26T14:40:21.563"/>
    <p1510:client id="{79350788-093B-A340-ACBF-A011E4435C5E}" v="4" dt="2026-08-26T14:28:13.53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544" autoAdjust="0"/>
    <p:restoredTop sz="94538"/>
  </p:normalViewPr>
  <p:slideViewPr>
    <p:cSldViewPr snapToGrid="0" snapToObjects="1">
      <p:cViewPr>
        <p:scale>
          <a:sx n="38" d="100"/>
          <a:sy n="38" d="100"/>
        </p:scale>
        <p:origin x="1200" y="1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8/26/26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425" y="103387"/>
            <a:ext cx="9908425" cy="332831"/>
          </a:xfrm>
        </p:spPr>
        <p:txBody>
          <a:bodyPr numCol="1">
            <a:noAutofit/>
          </a:bodyPr>
          <a:lstStyle/>
          <a:p>
            <a:r>
              <a:rPr lang="en-US" sz="2000" b="1" u="sng" dirty="0">
                <a:latin typeface="Letter-join Print" panose="02000503000000020003" pitchFamily="2" charset="0"/>
              </a:rPr>
              <a:t>Animal Diets   |       Sapphire 	|      Science        |    Summer 1</a:t>
            </a:r>
            <a:endParaRPr lang="en-US" sz="2400" b="1" u="sng" dirty="0">
              <a:latin typeface="Letter-join Print" panose="02000503000000020003" pitchFamily="2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0261508"/>
              </p:ext>
            </p:extLst>
          </p:nvPr>
        </p:nvGraphicFramePr>
        <p:xfrm>
          <a:off x="241634" y="438907"/>
          <a:ext cx="2910591" cy="16229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05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092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latin typeface="Letter-join Print" panose="02000503000000020003" pitchFamily="2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815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Letter-join Print" panose="02000503000000020003" pitchFamily="2" charset="0"/>
                          <a:ea typeface="+mn-ea"/>
                          <a:cs typeface="+mn-cs"/>
                        </a:rPr>
                        <a:t>I can explore animals through play and stories.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2778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Letter-join Print" panose="02000503000000020003" pitchFamily="2" charset="0"/>
                          <a:ea typeface="+mn-ea"/>
                          <a:cs typeface="+mn-cs"/>
                        </a:rPr>
                        <a:t>I know how to care for living things.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40833908"/>
                  </a:ext>
                </a:extLst>
              </a:tr>
              <a:tr h="458156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Letter-join Print" panose="02000503000000020003" pitchFamily="2" charset="0"/>
                          <a:ea typeface="+mn-ea"/>
                          <a:cs typeface="+mn-cs"/>
                        </a:rPr>
                        <a:t>I can describe simple animal characteristics.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747347007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9700482"/>
              </p:ext>
            </p:extLst>
          </p:nvPr>
        </p:nvGraphicFramePr>
        <p:xfrm>
          <a:off x="6377728" y="436218"/>
          <a:ext cx="3087647" cy="509029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117178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318527">
                  <a:extLst>
                    <a:ext uri="{9D8B030D-6E8A-4147-A177-3AD203B41FA5}">
                      <a16:colId xmlns:a16="http://schemas.microsoft.com/office/drawing/2014/main" val="2361782830"/>
                    </a:ext>
                  </a:extLst>
                </a:gridCol>
                <a:gridCol w="1651942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269094">
                <a:tc gridSpan="3"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latin typeface="Letter-join Print" panose="02000503000000020003" pitchFamily="2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579143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animal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latin typeface="Letter-join Print" panose="02000503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A living thing that moves, breathes and eats.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66402930"/>
                  </a:ext>
                </a:extLst>
              </a:tr>
              <a:tr h="57914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diet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dirty="0">
                        <a:latin typeface="Letter-join Print" panose="02000503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The food that an animal eats.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47509289"/>
                  </a:ext>
                </a:extLst>
              </a:tr>
              <a:tr h="57914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meat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latin typeface="Letter-join Print" panose="02000503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Food from animals.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87768391"/>
                  </a:ext>
                </a:extLst>
              </a:tr>
              <a:tr h="579143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plant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latin typeface="Letter-join Print" panose="02000503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Food from trees, leaves, fruit or vegetables.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78888653"/>
                  </a:ext>
                </a:extLst>
              </a:tr>
              <a:tr h="57914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carnivore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latin typeface="Letter-join Print" panose="02000503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An animal that eats meat.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254465913"/>
                  </a:ext>
                </a:extLst>
              </a:tr>
              <a:tr h="579143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herbivore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latin typeface="Letter-join Print" panose="02000503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An animal that eats plants.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683875989"/>
                  </a:ext>
                </a:extLst>
              </a:tr>
              <a:tr h="579143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omnivore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latin typeface="Letter-join Print" panose="02000503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An animal that eats both plants and meat.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833018936"/>
                  </a:ext>
                </a:extLst>
              </a:tr>
              <a:tr h="579143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origin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latin typeface="Letter-join Print" panose="02000503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Where something comes from.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749710160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6A90D80-36BB-806E-819D-16080BFED7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6112266"/>
              </p:ext>
            </p:extLst>
          </p:nvPr>
        </p:nvGraphicFramePr>
        <p:xfrm>
          <a:off x="3233928" y="436218"/>
          <a:ext cx="3087647" cy="204407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0876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8964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600" dirty="0">
                          <a:latin typeface="Letter-join Print" panose="02000503000000020003" pitchFamily="2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189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LO 1: Where does food come from?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64917375"/>
                  </a:ext>
                </a:extLst>
              </a:tr>
              <a:tr h="26189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LO 2: Who eats plants?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76514161"/>
                  </a:ext>
                </a:extLst>
              </a:tr>
              <a:tr h="26189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LO 3: Who only eats meat?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36173049"/>
                  </a:ext>
                </a:extLst>
              </a:tr>
              <a:tr h="26189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LO 4: Who eats both?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940286114"/>
                  </a:ext>
                </a:extLst>
              </a:tr>
              <a:tr h="26189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LO 5: What are some unusual foods?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67984325"/>
                  </a:ext>
                </a:extLst>
              </a:tr>
              <a:tr h="26189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LO 6: How do animals eat differently?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64100043"/>
                  </a:ext>
                </a:extLst>
              </a:tr>
            </a:tbl>
          </a:graphicData>
        </a:graphic>
      </p:graphicFrame>
      <p:sp>
        <p:nvSpPr>
          <p:cNvPr id="11" name="Rectangle 10">
            <a:extLst>
              <a:ext uri="{FF2B5EF4-FFF2-40B4-BE49-F238E27FC236}">
                <a16:creationId xmlns:a16="http://schemas.microsoft.com/office/drawing/2014/main" id="{D4EFA2E7-8909-C094-8C14-2E63EB73FBC8}"/>
              </a:ext>
            </a:extLst>
          </p:cNvPr>
          <p:cNvSpPr/>
          <p:nvPr/>
        </p:nvSpPr>
        <p:spPr>
          <a:xfrm>
            <a:off x="5923404" y="3251497"/>
            <a:ext cx="238862" cy="13367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Letter-join Print" panose="02000503000000020003" pitchFamily="2" charset="0"/>
            </a:endParaRPr>
          </a:p>
        </p:txBody>
      </p:sp>
      <p:pic>
        <p:nvPicPr>
          <p:cNvPr id="39" name="Picture 38" descr="A yellow circle with a ruler and a magnifying glass&#10;&#10;AI-generated content may be incorrect.">
            <a:extLst>
              <a:ext uri="{FF2B5EF4-FFF2-40B4-BE49-F238E27FC236}">
                <a16:creationId xmlns:a16="http://schemas.microsoft.com/office/drawing/2014/main" id="{CD7B2119-038B-B0E7-7010-FA96635CE0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6025" y="5484826"/>
            <a:ext cx="927100" cy="901700"/>
          </a:xfrm>
          <a:prstGeom prst="rect">
            <a:avLst/>
          </a:prstGeom>
        </p:spPr>
      </p:pic>
      <p:pic>
        <p:nvPicPr>
          <p:cNvPr id="41" name="Picture 40" descr="A purple circle with white squares&#10;&#10;AI-generated content may be incorrect.">
            <a:extLst>
              <a:ext uri="{FF2B5EF4-FFF2-40B4-BE49-F238E27FC236}">
                <a16:creationId xmlns:a16="http://schemas.microsoft.com/office/drawing/2014/main" id="{2DA7CE9D-F43C-A220-7928-E5C81299834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8806" r="9376"/>
          <a:stretch>
            <a:fillRect/>
          </a:stretch>
        </p:blipFill>
        <p:spPr>
          <a:xfrm>
            <a:off x="8004437" y="5497526"/>
            <a:ext cx="800100" cy="876300"/>
          </a:xfrm>
          <a:prstGeom prst="rect">
            <a:avLst/>
          </a:prstGeom>
        </p:spPr>
      </p:pic>
      <p:pic>
        <p:nvPicPr>
          <p:cNvPr id="42" name="Picture 41" descr="A light bulb with a flower inside&#10;&#10;AI-generated content may be incorrect.">
            <a:extLst>
              <a:ext uri="{FF2B5EF4-FFF2-40B4-BE49-F238E27FC236}">
                <a16:creationId xmlns:a16="http://schemas.microsoft.com/office/drawing/2014/main" id="{FFFB2816-1FA6-8394-70FB-9570AE7143D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04537" y="5497526"/>
            <a:ext cx="876300" cy="876300"/>
          </a:xfrm>
          <a:prstGeom prst="rect">
            <a:avLst/>
          </a:prstGeom>
        </p:spPr>
      </p:pic>
      <p:pic>
        <p:nvPicPr>
          <p:cNvPr id="46" name="Picture 45" descr="A red circle with a question mark in the middle&#10;&#10;AI-generated content may be incorrect.">
            <a:extLst>
              <a:ext uri="{FF2B5EF4-FFF2-40B4-BE49-F238E27FC236}">
                <a16:creationId xmlns:a16="http://schemas.microsoft.com/office/drawing/2014/main" id="{6868FECE-D766-A767-89BC-9F872C88A796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r="9667"/>
          <a:stretch>
            <a:fillRect/>
          </a:stretch>
        </p:blipFill>
        <p:spPr>
          <a:xfrm>
            <a:off x="6342882" y="5484826"/>
            <a:ext cx="848943" cy="9144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EBA3324-39AD-2097-7C78-B10FE11B3BD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1634" y="2134652"/>
            <a:ext cx="2591703" cy="218988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485BC3E-48AC-8541-FCEA-918FE14C52DC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10338"/>
          <a:stretch>
            <a:fillRect/>
          </a:stretch>
        </p:blipFill>
        <p:spPr>
          <a:xfrm>
            <a:off x="1323699" y="4128843"/>
            <a:ext cx="2626548" cy="225768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D281188-97F7-C90E-A981-52A2C6D25E6E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35850" t="9061"/>
          <a:stretch>
            <a:fillRect/>
          </a:stretch>
        </p:blipFill>
        <p:spPr>
          <a:xfrm>
            <a:off x="3528273" y="2575562"/>
            <a:ext cx="2558801" cy="220685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C40BAC3-E30B-B240-CFED-36BA89E784B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045528" y="680225"/>
            <a:ext cx="738586" cy="74961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A6933C6-92D6-9860-0A32-A8C7D5073FF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110577" y="1426603"/>
            <a:ext cx="568402" cy="52231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03B4416-D770-406C-0EFB-BA47D99BABD9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191825" y="2025575"/>
            <a:ext cx="490996" cy="48388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38822B1-D1EF-8339-5447-9E511E1020F1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110577" y="2575562"/>
            <a:ext cx="635001" cy="66386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FC652D98-B1AD-ABA1-6B56-B763E8FB61D0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191825" y="3248179"/>
            <a:ext cx="635000" cy="60020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90CFBFFA-B2F1-18D9-F320-B894C3A7FA22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191826" y="3804619"/>
            <a:ext cx="519922" cy="519922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5F6AA4A-200A-CDEB-C7F4-88645A25B22A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191825" y="4388386"/>
            <a:ext cx="519922" cy="498259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CF01A676-29D8-D409-DA68-AB0F0426FAA7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7191825" y="4841952"/>
            <a:ext cx="6350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936413C76F4394B8DF6999D98F91053" ma:contentTypeVersion="13" ma:contentTypeDescription="Create a new document." ma:contentTypeScope="" ma:versionID="60ac3f59b56bbd2c8d4ad0e465f1ec24">
  <xsd:schema xmlns:xsd="http://www.w3.org/2001/XMLSchema" xmlns:xs="http://www.w3.org/2001/XMLSchema" xmlns:p="http://schemas.microsoft.com/office/2006/metadata/properties" xmlns:ns2="4dd4349b-18a2-49e7-a2f7-c64cfce16d95" xmlns:ns3="f6f299f5-ecec-478b-91e3-ae014ed9ae24" targetNamespace="http://schemas.microsoft.com/office/2006/metadata/properties" ma:root="true" ma:fieldsID="534a63bfb6fcfde5954c21ea3d70764e" ns2:_="" ns3:_="">
    <xsd:import namespace="4dd4349b-18a2-49e7-a2f7-c64cfce16d95"/>
    <xsd:import namespace="f6f299f5-ecec-478b-91e3-ae014ed9ae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BillingMetadata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d4349b-18a2-49e7-a2f7-c64cfce16d9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1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63dd50af-2854-4f5e-9895-8330c1c6fc9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f299f5-ecec-478b-91e3-ae014ed9ae24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cb69636b-db18-43cf-9d2d-12f3babee82c}" ma:internalName="TaxCatchAll" ma:showField="CatchAllData" ma:web="f6f299f5-ecec-478b-91e3-ae014ed9ae2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6f299f5-ecec-478b-91e3-ae014ed9ae24" xsi:nil="true"/>
    <lcf76f155ced4ddcb4097134ff3c332f xmlns="4dd4349b-18a2-49e7-a2f7-c64cfce16d95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2B17B770-7A24-41F0-9A26-E7C4BE9AB14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dd4349b-18a2-49e7-a2f7-c64cfce16d95"/>
    <ds:schemaRef ds:uri="f6f299f5-ecec-478b-91e3-ae014ed9ae2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4DD28C4-0440-441C-8D75-A31A0157C0B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3AB36C9-1AF5-4DC7-B92A-9E77F3FC31DE}">
  <ds:schemaRefs>
    <ds:schemaRef ds:uri="http://www.w3.org/XML/1998/namespace"/>
    <ds:schemaRef ds:uri="http://purl.org/dc/elements/1.1/"/>
    <ds:schemaRef ds:uri="http://purl.org/dc/dcmitype/"/>
    <ds:schemaRef ds:uri="4dd4349b-18a2-49e7-a2f7-c64cfce16d95"/>
    <ds:schemaRef ds:uri="http://purl.org/dc/terms/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f6f299f5-ecec-478b-91e3-ae014ed9ae2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6298</TotalTime>
  <Words>164</Words>
  <Application>Microsoft Macintosh PowerPoint</Application>
  <PresentationFormat>A4 Paper (210x297 mm)</PresentationFormat>
  <Paragraphs>30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Letter-join Print</vt:lpstr>
      <vt:lpstr>Office Theme</vt:lpstr>
      <vt:lpstr>Animal Diets   |       Sapphire  |      Science        |    Summer 1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114</cp:revision>
  <cp:lastPrinted>2026-07-15T16:03:35Z</cp:lastPrinted>
  <dcterms:created xsi:type="dcterms:W3CDTF">2017-10-15T20:56:30Z</dcterms:created>
  <dcterms:modified xsi:type="dcterms:W3CDTF">2026-08-26T15:04:52Z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0x010100B936413C76F4394B8DF6999D98F91053</vt:lpwstr>
  </property>
  <property fmtid="{D5CDD505-2E9C-101B-9397-08002B2CF9AE}" pid="3" name="MediaServiceImageTags">
    <vt:lpwstr/>
  </property>
</Properties>
</file>