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75645F-8739-7549-9673-A8AA6BDCB45D}" v="63" dt="2026-08-26T11:29:17.3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734" autoAdjust="0"/>
    <p:restoredTop sz="94565"/>
  </p:normalViewPr>
  <p:slideViewPr>
    <p:cSldViewPr snapToGrid="0" snapToObjects="1">
      <p:cViewPr>
        <p:scale>
          <a:sx n="100" d="100"/>
          <a:sy n="100" d="100"/>
        </p:scale>
        <p:origin x="2400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72782" y="177733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Animals including Humans	|       Emerald 	|     Science        |       Autumn 2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730156"/>
              </p:ext>
            </p:extLst>
          </p:nvPr>
        </p:nvGraphicFramePr>
        <p:xfrm>
          <a:off x="113323" y="405194"/>
          <a:ext cx="2910381" cy="19091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differences between things that are living or dead.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That animals including humans have offspring that grow into adults.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Living things that can be grouped in several ways.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770459"/>
              </p:ext>
            </p:extLst>
          </p:nvPr>
        </p:nvGraphicFramePr>
        <p:xfrm>
          <a:off x="6767921" y="405194"/>
          <a:ext cx="2888144" cy="60748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4715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840993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2779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8286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adolescence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The time between being a child and a full adult.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69799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Alzheimer’s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 condition that permanently affects the brain.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5993118"/>
                  </a:ext>
                </a:extLst>
              </a:tr>
              <a:tr h="69799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dementia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The loss of brain function such as memory, language and problem-solving.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3200458"/>
                  </a:ext>
                </a:extLst>
              </a:tr>
              <a:tr h="69799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foetus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The unborn offspring that develops from a mammal embryo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38002607"/>
                  </a:ext>
                </a:extLst>
              </a:tr>
              <a:tr h="930659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gestation period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The period of time when an animal carries its offspring before giving birth.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6451827"/>
                  </a:ext>
                </a:extLst>
              </a:tr>
              <a:tr h="930659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puberty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Process of physical changes through which a child's body matures into an adult body.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97995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womb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An organ in a woman where a baby grows and develops before it is born.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8227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256520"/>
              </p:ext>
            </p:extLst>
          </p:nvPr>
        </p:nvGraphicFramePr>
        <p:xfrm>
          <a:off x="3071885" y="405194"/>
          <a:ext cx="3504814" cy="25981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04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69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Where does human life begin?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4022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How does a child prepare for adulthood?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91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is a period?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91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When are new humans made?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4022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Do other animals have the same life cycle?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4022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is the last stage of the human life cycle?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405820"/>
              </p:ext>
            </p:extLst>
          </p:nvPr>
        </p:nvGraphicFramePr>
        <p:xfrm>
          <a:off x="113323" y="2375328"/>
          <a:ext cx="2888143" cy="198875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88143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4664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Maria Montessori </a:t>
                      </a:r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Italian physician whose careful observations of children shaped our understanding of developmental stages. 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Andreas Vesalius </a:t>
                      </a:r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Published the first detailed anatomical atlas of the human body (1543).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28160028"/>
                  </a:ext>
                </a:extLst>
              </a:tr>
            </a:tbl>
          </a:graphicData>
        </a:graphic>
      </p:graphicFrame>
      <p:pic>
        <p:nvPicPr>
          <p:cNvPr id="1028" name="Picture 4" descr="Human Life Cycle PowerPoint and Google Slides Template - PPT Slides">
            <a:extLst>
              <a:ext uri="{FF2B5EF4-FFF2-40B4-BE49-F238E27FC236}">
                <a16:creationId xmlns:a16="http://schemas.microsoft.com/office/drawing/2014/main" id="{D5131902-FD1C-54A1-A55E-8183FE4AC2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34" b="38198"/>
          <a:stretch/>
        </p:blipFill>
        <p:spPr bwMode="auto">
          <a:xfrm>
            <a:off x="3090117" y="3102054"/>
            <a:ext cx="3486581" cy="1243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89CE89-DB2F-ED23-479E-9E9F948B21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413729" y="5616801"/>
            <a:ext cx="897633" cy="873041"/>
          </a:xfrm>
          <a:prstGeom prst="rect">
            <a:avLst/>
          </a:prstGeom>
        </p:spPr>
      </p:pic>
      <p:pic>
        <p:nvPicPr>
          <p:cNvPr id="5" name="Content Placeholder 6">
            <a:extLst>
              <a:ext uri="{FF2B5EF4-FFF2-40B4-BE49-F238E27FC236}">
                <a16:creationId xmlns:a16="http://schemas.microsoft.com/office/drawing/2014/main" id="{FA99E849-63A6-D0EE-C54B-3C9D9A1EC86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2015"/>
          <a:stretch>
            <a:fillRect/>
          </a:stretch>
        </p:blipFill>
        <p:spPr>
          <a:xfrm>
            <a:off x="849487" y="5680464"/>
            <a:ext cx="822245" cy="7746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0DA008-1A80-04DC-9D36-42EEFA7C173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8806" r="9376"/>
          <a:stretch>
            <a:fillRect/>
          </a:stretch>
        </p:blipFill>
        <p:spPr>
          <a:xfrm>
            <a:off x="3248235" y="5625289"/>
            <a:ext cx="800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BF266F8-84DD-42D0-BAF5-0764CB58E20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4734040" y="5625289"/>
            <a:ext cx="8763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D1204AE-69E6-3AFD-53C0-2CBB5616FE5F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515" r="10370"/>
          <a:stretch>
            <a:fillRect/>
          </a:stretch>
        </p:blipFill>
        <p:spPr>
          <a:xfrm>
            <a:off x="1692317" y="5634250"/>
            <a:ext cx="796412" cy="8853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3A606C-8263-3CB3-2440-1B72950494AA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6756"/>
          <a:stretch>
            <a:fillRect/>
          </a:stretch>
        </p:blipFill>
        <p:spPr>
          <a:xfrm>
            <a:off x="5555489" y="5625289"/>
            <a:ext cx="8001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F2581EE-79C7-B17B-F556-201D5E3E1DEA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7692" r="11539" b="6756"/>
          <a:stretch>
            <a:fillRect/>
          </a:stretch>
        </p:blipFill>
        <p:spPr>
          <a:xfrm>
            <a:off x="4008576" y="5625289"/>
            <a:ext cx="8001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248BB66-F457-8310-EB08-7C849419F65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9667"/>
          <a:stretch>
            <a:fillRect/>
          </a:stretch>
        </p:blipFill>
        <p:spPr>
          <a:xfrm>
            <a:off x="84188" y="5616801"/>
            <a:ext cx="821961" cy="885338"/>
          </a:xfrm>
          <a:prstGeom prst="rect">
            <a:avLst/>
          </a:prstGeom>
        </p:spPr>
      </p:pic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CA143C3A-5B4D-8933-9936-3A58B40EF3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673972"/>
              </p:ext>
            </p:extLst>
          </p:nvPr>
        </p:nvGraphicFramePr>
        <p:xfrm>
          <a:off x="215531" y="4469229"/>
          <a:ext cx="6346224" cy="8896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136">
                  <a:extLst>
                    <a:ext uri="{9D8B030D-6E8A-4147-A177-3AD203B41FA5}">
                      <a16:colId xmlns:a16="http://schemas.microsoft.com/office/drawing/2014/main" val="3699466200"/>
                    </a:ext>
                  </a:extLst>
                </a:gridCol>
                <a:gridCol w="705136">
                  <a:extLst>
                    <a:ext uri="{9D8B030D-6E8A-4147-A177-3AD203B41FA5}">
                      <a16:colId xmlns:a16="http://schemas.microsoft.com/office/drawing/2014/main" val="1477993880"/>
                    </a:ext>
                  </a:extLst>
                </a:gridCol>
                <a:gridCol w="705136">
                  <a:extLst>
                    <a:ext uri="{9D8B030D-6E8A-4147-A177-3AD203B41FA5}">
                      <a16:colId xmlns:a16="http://schemas.microsoft.com/office/drawing/2014/main" val="2319252950"/>
                    </a:ext>
                  </a:extLst>
                </a:gridCol>
                <a:gridCol w="705136">
                  <a:extLst>
                    <a:ext uri="{9D8B030D-6E8A-4147-A177-3AD203B41FA5}">
                      <a16:colId xmlns:a16="http://schemas.microsoft.com/office/drawing/2014/main" val="3336654060"/>
                    </a:ext>
                  </a:extLst>
                </a:gridCol>
                <a:gridCol w="705136">
                  <a:extLst>
                    <a:ext uri="{9D8B030D-6E8A-4147-A177-3AD203B41FA5}">
                      <a16:colId xmlns:a16="http://schemas.microsoft.com/office/drawing/2014/main" val="1800482529"/>
                    </a:ext>
                  </a:extLst>
                </a:gridCol>
                <a:gridCol w="705136">
                  <a:extLst>
                    <a:ext uri="{9D8B030D-6E8A-4147-A177-3AD203B41FA5}">
                      <a16:colId xmlns:a16="http://schemas.microsoft.com/office/drawing/2014/main" val="3714117802"/>
                    </a:ext>
                  </a:extLst>
                </a:gridCol>
                <a:gridCol w="705136">
                  <a:extLst>
                    <a:ext uri="{9D8B030D-6E8A-4147-A177-3AD203B41FA5}">
                      <a16:colId xmlns:a16="http://schemas.microsoft.com/office/drawing/2014/main" val="3416156636"/>
                    </a:ext>
                  </a:extLst>
                </a:gridCol>
                <a:gridCol w="705136">
                  <a:extLst>
                    <a:ext uri="{9D8B030D-6E8A-4147-A177-3AD203B41FA5}">
                      <a16:colId xmlns:a16="http://schemas.microsoft.com/office/drawing/2014/main" val="218421430"/>
                    </a:ext>
                  </a:extLst>
                </a:gridCol>
                <a:gridCol w="705136">
                  <a:extLst>
                    <a:ext uri="{9D8B030D-6E8A-4147-A177-3AD203B41FA5}">
                      <a16:colId xmlns:a16="http://schemas.microsoft.com/office/drawing/2014/main" val="3458448920"/>
                    </a:ext>
                  </a:extLst>
                </a:gridCol>
              </a:tblGrid>
              <a:tr h="8896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055077"/>
                  </a:ext>
                </a:extLst>
              </a:tr>
            </a:tbl>
          </a:graphicData>
        </a:graphic>
      </p:graphicFrame>
      <p:grpSp>
        <p:nvGrpSpPr>
          <p:cNvPr id="38" name="Group 37">
            <a:extLst>
              <a:ext uri="{FF2B5EF4-FFF2-40B4-BE49-F238E27FC236}">
                <a16:creationId xmlns:a16="http://schemas.microsoft.com/office/drawing/2014/main" id="{7DE56F57-1CF0-FECC-B959-B69E883F3D00}"/>
              </a:ext>
            </a:extLst>
          </p:cNvPr>
          <p:cNvGrpSpPr/>
          <p:nvPr/>
        </p:nvGrpSpPr>
        <p:grpSpPr>
          <a:xfrm>
            <a:off x="238003" y="4484727"/>
            <a:ext cx="6259961" cy="856059"/>
            <a:chOff x="238003" y="4484727"/>
            <a:chExt cx="6259961" cy="856059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8158375A-C130-A861-59D2-67312F731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38003" y="4484727"/>
              <a:ext cx="660416" cy="835233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47E0A45-1E9D-3E10-C806-CFA5F59B2D1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rcRect t="12210"/>
            <a:stretch>
              <a:fillRect/>
            </a:stretch>
          </p:blipFill>
          <p:spPr>
            <a:xfrm>
              <a:off x="941028" y="4522136"/>
              <a:ext cx="655678" cy="796410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E47B3E47-D9DE-4B1D-8DB7-D645A0471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rcRect t="6831"/>
            <a:stretch>
              <a:fillRect/>
            </a:stretch>
          </p:blipFill>
          <p:spPr>
            <a:xfrm>
              <a:off x="1692317" y="4511565"/>
              <a:ext cx="581500" cy="788762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10FB8D5-418F-083F-DA21-DAEE632B6FDF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389874" y="4514387"/>
              <a:ext cx="609903" cy="80206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6FBF33F-E34F-DBFB-6B06-AB9952A8A91F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/>
            <a:srcRect t="1" b="9686"/>
            <a:stretch>
              <a:fillRect/>
            </a:stretch>
          </p:blipFill>
          <p:spPr>
            <a:xfrm>
              <a:off x="3098316" y="4484728"/>
              <a:ext cx="596647" cy="788762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16AAE61D-1EB4-F7B2-269E-BD3DF37D4C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rcRect t="9413" b="-1"/>
            <a:stretch>
              <a:fillRect/>
            </a:stretch>
          </p:blipFill>
          <p:spPr>
            <a:xfrm>
              <a:off x="3780182" y="4522036"/>
              <a:ext cx="630828" cy="788761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13378871-8F44-BDAC-FC41-45396A26499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rcRect t="7234" b="10752"/>
            <a:stretch>
              <a:fillRect/>
            </a:stretch>
          </p:blipFill>
          <p:spPr>
            <a:xfrm>
              <a:off x="4479035" y="4522036"/>
              <a:ext cx="653719" cy="724511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7AFAB36-2265-9F39-C8BC-E6717918E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5201109" y="4490886"/>
              <a:ext cx="596648" cy="837088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E50F0BD5-004A-5690-8EBB-AFED19170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5901317" y="4484727"/>
              <a:ext cx="596647" cy="8560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08A1C0C-E913-44D6-88FF-9C79C5105EAC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http://www.w3.org/XML/1998/namespace"/>
    <ds:schemaRef ds:uri="f6f299f5-ecec-478b-91e3-ae014ed9ae24"/>
    <ds:schemaRef ds:uri="4dd4349b-18a2-49e7-a2f7-c64cfce16d95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2DBCD453-7297-4521-B8F1-575CF0E224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94028C0-74F7-4FBC-949A-5FCF2A85AAF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5554</TotalTime>
  <Words>250</Words>
  <Application>Microsoft Macintosh PowerPoint</Application>
  <PresentationFormat>A4 Paper (210x297 mm)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Animals including Humans |       Emerald  |     Science        |       Autumn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112</cp:revision>
  <cp:lastPrinted>2022-04-21T11:24:49Z</cp:lastPrinted>
  <dcterms:created xsi:type="dcterms:W3CDTF">2017-10-15T20:56:30Z</dcterms:created>
  <dcterms:modified xsi:type="dcterms:W3CDTF">2026-08-26T11:29:37Z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