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6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Light	|       	Emerald 		|     	Science		|       Autumn 2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78280"/>
              </p:ext>
            </p:extLst>
          </p:nvPr>
        </p:nvGraphicFramePr>
        <p:xfrm>
          <a:off x="113323" y="500276"/>
          <a:ext cx="2910381" cy="172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Light comes from sources and that darkness is the absence of light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Light can be reflected and blocked, creating reflections and shadows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Understand how light behaves throughout the day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83558"/>
              </p:ext>
            </p:extLst>
          </p:nvPr>
        </p:nvGraphicFramePr>
        <p:xfrm>
          <a:off x="6204819" y="438912"/>
          <a:ext cx="3260023" cy="57302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4237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76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414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9261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absorb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</a:rPr>
                        <a:t>When something takes in light, heat, or sound instead of bouncing it back.</a:t>
                      </a:r>
                      <a:endParaRPr lang="en-GB" sz="120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9261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distort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change the shape or appearance of something so it looks different or unclear.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707749"/>
                  </a:ext>
                </a:extLst>
              </a:tr>
              <a:tr h="56059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opaque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material that does not let any light through.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6945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periscope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tool that uses mirrors to help you see over or around something.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6059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rays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Straight lines that show the path light travels.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69459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transparent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material that lets light pass through clearly, so you can see it easily.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  <a:tr h="92612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translucent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material that lets so light through, but not clearly. You can’t see through it properly.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881649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079903"/>
              </p:ext>
            </p:extLst>
          </p:nvPr>
        </p:nvGraphicFramePr>
        <p:xfrm>
          <a:off x="3090117" y="477876"/>
          <a:ext cx="3048289" cy="25763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How does light travel?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How does reflection help us see?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Can we increase reflection?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shapes our shadows?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causes rainbows?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Can we make a red apple blue?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163085"/>
              </p:ext>
            </p:extLst>
          </p:nvPr>
        </p:nvGraphicFramePr>
        <p:xfrm>
          <a:off x="3090117" y="3198384"/>
          <a:ext cx="3048289" cy="185873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64314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Euclid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(300BC – 270BC) </a:t>
                      </a:r>
                    </a:p>
                    <a:p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One of the first to describe how light travels in straight lines creating shadows.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Isaac Newton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(1642 - 1727)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Discovered that white light is made up of many colours using prisms.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4231A416-6365-3A6B-E02D-E1F8FA6510AC}"/>
              </a:ext>
            </a:extLst>
          </p:cNvPr>
          <p:cNvGrpSpPr>
            <a:grpSpLocks noChangeAspect="1"/>
          </p:cNvGrpSpPr>
          <p:nvPr/>
        </p:nvGrpSpPr>
        <p:grpSpPr>
          <a:xfrm>
            <a:off x="84188" y="5209645"/>
            <a:ext cx="3532702" cy="736844"/>
            <a:chOff x="300675" y="5547447"/>
            <a:chExt cx="3232562" cy="674241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80A2DC53-9BDC-485D-AFD0-61F5EDC31278}"/>
                </a:ext>
              </a:extLst>
            </p:cNvPr>
            <p:cNvSpPr/>
            <p:nvPr/>
          </p:nvSpPr>
          <p:spPr>
            <a:xfrm>
              <a:off x="300675" y="5553774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70EC3FF9-B8E6-82FC-1482-8A75AAF5B966}"/>
                </a:ext>
              </a:extLst>
            </p:cNvPr>
            <p:cNvSpPr/>
            <p:nvPr/>
          </p:nvSpPr>
          <p:spPr>
            <a:xfrm>
              <a:off x="925709" y="555377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8EF2A0D2-8AC2-16FE-E2EE-743CE56BB5A7}"/>
                </a:ext>
              </a:extLst>
            </p:cNvPr>
            <p:cNvSpPr/>
            <p:nvPr/>
          </p:nvSpPr>
          <p:spPr>
            <a:xfrm>
              <a:off x="1581473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BE66FE4-4405-FD3F-DF49-B9CAE54C014E}"/>
                </a:ext>
              </a:extLst>
            </p:cNvPr>
            <p:cNvSpPr/>
            <p:nvPr/>
          </p:nvSpPr>
          <p:spPr>
            <a:xfrm>
              <a:off x="2237237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953347" h="913064">
                  <a:moveTo>
                    <a:pt x="0" y="0"/>
                  </a:moveTo>
                  <a:lnTo>
                    <a:pt x="953347" y="0"/>
                  </a:lnTo>
                  <a:lnTo>
                    <a:pt x="953347" y="913065"/>
                  </a:lnTo>
                  <a:lnTo>
                    <a:pt x="0" y="913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3305" t="-8459" r="-3171" b="-65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AABD5D9-4FED-9FC1-CC4F-613C81B5C2AB}"/>
                </a:ext>
              </a:extLst>
            </p:cNvPr>
            <p:cNvSpPr/>
            <p:nvPr/>
          </p:nvSpPr>
          <p:spPr>
            <a:xfrm>
              <a:off x="2885237" y="5547447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98B99F-27E3-2ACA-C9F6-02F2E5F6B964}"/>
              </a:ext>
            </a:extLst>
          </p:cNvPr>
          <p:cNvSpPr txBox="1"/>
          <p:nvPr/>
        </p:nvSpPr>
        <p:spPr>
          <a:xfrm>
            <a:off x="1780301" y="6706692"/>
            <a:ext cx="1389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2F67B277-E387-1967-A403-27AE0CD979A7}"/>
              </a:ext>
            </a:extLst>
          </p:cNvPr>
          <p:cNvGrpSpPr/>
          <p:nvPr/>
        </p:nvGrpSpPr>
        <p:grpSpPr>
          <a:xfrm>
            <a:off x="84188" y="3623874"/>
            <a:ext cx="2910381" cy="1376049"/>
            <a:chOff x="4263690" y="3305278"/>
            <a:chExt cx="3505099" cy="3162864"/>
          </a:xfrm>
        </p:grpSpPr>
        <p:sp>
          <p:nvSpPr>
            <p:cNvPr id="23" name="Freeform 40">
              <a:extLst>
                <a:ext uri="{FF2B5EF4-FFF2-40B4-BE49-F238E27FC236}">
                  <a16:creationId xmlns:a16="http://schemas.microsoft.com/office/drawing/2014/main" id="{0C8FD433-547D-0A5D-FBA3-D775EE615020}"/>
                </a:ext>
              </a:extLst>
            </p:cNvPr>
            <p:cNvSpPr/>
            <p:nvPr/>
          </p:nvSpPr>
          <p:spPr>
            <a:xfrm>
              <a:off x="4263690" y="3305278"/>
              <a:ext cx="1874716" cy="3162864"/>
            </a:xfrm>
            <a:custGeom>
              <a:avLst/>
              <a:gdLst/>
              <a:ahLst/>
              <a:cxnLst/>
              <a:rect l="l" t="t" r="r" b="b"/>
              <a:pathLst>
                <a:path w="1874716" h="3162864">
                  <a:moveTo>
                    <a:pt x="0" y="0"/>
                  </a:moveTo>
                  <a:lnTo>
                    <a:pt x="1874716" y="0"/>
                  </a:lnTo>
                  <a:lnTo>
                    <a:pt x="1874716" y="3162864"/>
                  </a:lnTo>
                  <a:lnTo>
                    <a:pt x="0" y="31628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41">
              <a:extLst>
                <a:ext uri="{FF2B5EF4-FFF2-40B4-BE49-F238E27FC236}">
                  <a16:creationId xmlns:a16="http://schemas.microsoft.com/office/drawing/2014/main" id="{275CE115-54EF-9BC5-F4E9-54C247C92882}"/>
                </a:ext>
              </a:extLst>
            </p:cNvPr>
            <p:cNvSpPr/>
            <p:nvPr/>
          </p:nvSpPr>
          <p:spPr>
            <a:xfrm rot="-5400000">
              <a:off x="6035588" y="4331928"/>
              <a:ext cx="1860911" cy="1229888"/>
            </a:xfrm>
            <a:custGeom>
              <a:avLst/>
              <a:gdLst/>
              <a:ahLst/>
              <a:cxnLst/>
              <a:rect l="l" t="t" r="r" b="b"/>
              <a:pathLst>
                <a:path w="1860911" h="1229888">
                  <a:moveTo>
                    <a:pt x="0" y="0"/>
                  </a:moveTo>
                  <a:lnTo>
                    <a:pt x="1860911" y="0"/>
                  </a:lnTo>
                  <a:lnTo>
                    <a:pt x="1860911" y="1229888"/>
                  </a:lnTo>
                  <a:lnTo>
                    <a:pt x="0" y="1229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r="-3071" b="-30221"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5" name="Group 42">
              <a:extLst>
                <a:ext uri="{FF2B5EF4-FFF2-40B4-BE49-F238E27FC236}">
                  <a16:creationId xmlns:a16="http://schemas.microsoft.com/office/drawing/2014/main" id="{EEB3388C-702A-49D7-C285-81612C4C9758}"/>
                </a:ext>
              </a:extLst>
            </p:cNvPr>
            <p:cNvGrpSpPr/>
            <p:nvPr/>
          </p:nvGrpSpPr>
          <p:grpSpPr>
            <a:xfrm>
              <a:off x="7507634" y="3775218"/>
              <a:ext cx="261155" cy="2343308"/>
              <a:chOff x="0" y="0"/>
              <a:chExt cx="57030" cy="511721"/>
            </a:xfrm>
          </p:grpSpPr>
          <p:sp>
            <p:nvSpPr>
              <p:cNvPr id="26" name="Freeform 43">
                <a:extLst>
                  <a:ext uri="{FF2B5EF4-FFF2-40B4-BE49-F238E27FC236}">
                    <a16:creationId xmlns:a16="http://schemas.microsoft.com/office/drawing/2014/main" id="{518D7D45-F48D-6271-AA55-188BB92EB040}"/>
                  </a:ext>
                </a:extLst>
              </p:cNvPr>
              <p:cNvSpPr/>
              <p:nvPr/>
            </p:nvSpPr>
            <p:spPr>
              <a:xfrm>
                <a:off x="0" y="0"/>
                <a:ext cx="57030" cy="511721"/>
              </a:xfrm>
              <a:custGeom>
                <a:avLst/>
                <a:gdLst/>
                <a:ahLst/>
                <a:cxnLst/>
                <a:rect l="l" t="t" r="r" b="b"/>
                <a:pathLst>
                  <a:path w="57030" h="511721">
                    <a:moveTo>
                      <a:pt x="0" y="0"/>
                    </a:moveTo>
                    <a:lnTo>
                      <a:pt x="57030" y="0"/>
                    </a:lnTo>
                    <a:lnTo>
                      <a:pt x="57030" y="511721"/>
                    </a:lnTo>
                    <a:lnTo>
                      <a:pt x="0" y="511721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28575" cap="sq">
                <a:solidFill>
                  <a:srgbClr val="000000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44">
                <a:extLst>
                  <a:ext uri="{FF2B5EF4-FFF2-40B4-BE49-F238E27FC236}">
                    <a16:creationId xmlns:a16="http://schemas.microsoft.com/office/drawing/2014/main" id="{CB7D1CBB-3C78-8BE2-F462-DB64E73184CC}"/>
                  </a:ext>
                </a:extLst>
              </p:cNvPr>
              <p:cNvSpPr txBox="1"/>
              <p:nvPr/>
            </p:nvSpPr>
            <p:spPr>
              <a:xfrm>
                <a:off x="0" y="-66675"/>
                <a:ext cx="812800" cy="879475"/>
              </a:xfrm>
              <a:prstGeom prst="rect">
                <a:avLst/>
              </a:prstGeom>
            </p:spPr>
            <p:txBody>
              <a:bodyPr lIns="61268" tIns="61268" rIns="61268" bIns="61268" rtlCol="0" anchor="ctr"/>
              <a:lstStyle/>
              <a:p>
                <a:pPr algn="ctr">
                  <a:lnSpc>
                    <a:spcPts val="2572"/>
                  </a:lnSpc>
                </a:pPr>
                <a:endParaRPr/>
              </a:p>
            </p:txBody>
          </p:sp>
        </p:grpSp>
      </p:grpSp>
      <p:sp>
        <p:nvSpPr>
          <p:cNvPr id="28" name="Freeform 30">
            <a:extLst>
              <a:ext uri="{FF2B5EF4-FFF2-40B4-BE49-F238E27FC236}">
                <a16:creationId xmlns:a16="http://schemas.microsoft.com/office/drawing/2014/main" id="{1782A671-39E0-F9BD-9144-29C02D9994DF}"/>
              </a:ext>
            </a:extLst>
          </p:cNvPr>
          <p:cNvSpPr/>
          <p:nvPr/>
        </p:nvSpPr>
        <p:spPr>
          <a:xfrm>
            <a:off x="293408" y="2285608"/>
            <a:ext cx="2417904" cy="1431018"/>
          </a:xfrm>
          <a:custGeom>
            <a:avLst/>
            <a:gdLst/>
            <a:ahLst/>
            <a:cxnLst/>
            <a:rect l="l" t="t" r="r" b="b"/>
            <a:pathLst>
              <a:path w="4074480" h="2220592">
                <a:moveTo>
                  <a:pt x="0" y="0"/>
                </a:moveTo>
                <a:lnTo>
                  <a:pt x="4074480" y="0"/>
                </a:lnTo>
                <a:lnTo>
                  <a:pt x="4074480" y="2220592"/>
                </a:lnTo>
                <a:lnTo>
                  <a:pt x="0" y="222059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pic>
        <p:nvPicPr>
          <p:cNvPr id="12" name="Picture 11" descr="A black and white illustration of a flashlight&#10;&#10;AI-generated content may be incorrect.">
            <a:extLst>
              <a:ext uri="{FF2B5EF4-FFF2-40B4-BE49-F238E27FC236}">
                <a16:creationId xmlns:a16="http://schemas.microsoft.com/office/drawing/2014/main" id="{933C095D-9406-756B-960A-E372321EB395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4596" r="2013"/>
          <a:stretch>
            <a:fillRect/>
          </a:stretch>
        </p:blipFill>
        <p:spPr>
          <a:xfrm>
            <a:off x="3616890" y="5198769"/>
            <a:ext cx="2496107" cy="96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5628</TotalTime>
  <Words>263</Words>
  <Application>Microsoft Macintosh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Light |        Emerald   |      Science  |       Autumn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2025-11-06T21:46:39Z</dcterms:modified>
</cp:coreProperties>
</file>