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CD1AB8-EAAB-904A-A64B-1C03230CF4ED}" v="1" dt="2026-05-14T16:48:47.4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667" autoAdjust="0"/>
    <p:restoredTop sz="94565"/>
  </p:normalViewPr>
  <p:slideViewPr>
    <p:cSldViewPr snapToGrid="0" snapToObjects="1">
      <p:cViewPr varScale="1">
        <p:scale>
          <a:sx n="105" d="100"/>
          <a:sy n="105" d="100"/>
        </p:scale>
        <p:origin x="26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5/14/26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188" y="160184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/>
              </a:rPr>
              <a:t>Living things	|       	Emerald 		|     	Science		| Summer 1</a:t>
            </a:r>
            <a:endParaRPr lang="en-US" sz="1800" b="1" u="sng" dirty="0">
              <a:latin typeface="Comic Sans M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704413"/>
              </p:ext>
            </p:extLst>
          </p:nvPr>
        </p:nvGraphicFramePr>
        <p:xfrm>
          <a:off x="113323" y="500276"/>
          <a:ext cx="2910381" cy="1726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Living things can be grouped in different ways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There are many different habitats where plants and animals live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Plants and animals depend on their environment to survive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310421"/>
              </p:ext>
            </p:extLst>
          </p:nvPr>
        </p:nvGraphicFramePr>
        <p:xfrm>
          <a:off x="6204819" y="438912"/>
          <a:ext cx="3260022" cy="576976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7431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8571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3374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245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classification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grouping living things based on their similarities and differences.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035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classification key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set of questions used to identify living things.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0707749"/>
                  </a:ext>
                </a:extLst>
              </a:tr>
              <a:tr h="532622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ecosystem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community of living things interacting with their environment.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605251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habitat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the natural home of a plant or animal.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524552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invertebrate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an animal without a backbone.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651417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microorganism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very small living thing that can only be seen using a microscope.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93683459"/>
                  </a:ext>
                </a:extLst>
              </a:tr>
              <a:tr h="53850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organism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an individual living thing.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28816492"/>
                  </a:ext>
                </a:extLst>
              </a:tr>
              <a:tr h="53850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species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a group of living things that can breed together.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65012310"/>
                  </a:ext>
                </a:extLst>
              </a:tr>
              <a:tr h="53850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taxonomy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the science of naming and classifying living things.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4073485"/>
                  </a:ext>
                </a:extLst>
              </a:tr>
              <a:tr h="53850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vertebrate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an animal with a backbone.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9961377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006067"/>
              </p:ext>
            </p:extLst>
          </p:nvPr>
        </p:nvGraphicFramePr>
        <p:xfrm>
          <a:off x="3090117" y="477876"/>
          <a:ext cx="3048289" cy="295867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7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1: How can we classify living things?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2: What are the main groups of plants?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3: What are microorganisms and where are they found?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4: How does grouping help scientists identify living things?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5: Who was Carl Linnaeus and why was his work important?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6: How can we use classification keys to identify living things?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277094"/>
              </p:ext>
            </p:extLst>
          </p:nvPr>
        </p:nvGraphicFramePr>
        <p:xfrm>
          <a:off x="114592" y="2330843"/>
          <a:ext cx="2909465" cy="2608168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909465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40804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FFFF"/>
                          </a:solidFill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1111221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Carl Linnaeus (1707–1778) </a:t>
                      </a:r>
                      <a:endParaRPr lang="en-US" b="1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A Swedish scientist who created a system for naming and classifying living things. This system is still used by scientists today.</a:t>
                      </a:r>
                      <a:endParaRPr lang="en-US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2553277786"/>
                  </a:ext>
                </a:extLst>
              </a:tr>
              <a:tr h="1088906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Charles Darwin (1809–1882)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 </a:t>
                      </a:r>
                      <a:endParaRPr lang="en-US" sz="120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An English naturalist whose work on evolution helped scientists understand how living things change over time and why classification is important.</a:t>
                      </a:r>
                      <a:endParaRPr lang="en-US" sz="120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109513011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4F75FC9F-41D9-DB08-08BD-B5578DC81C3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023704" y="3261358"/>
            <a:ext cx="1402718" cy="1548184"/>
          </a:xfrm>
          <a:prstGeom prst="rect">
            <a:avLst/>
          </a:prstGeom>
        </p:spPr>
      </p:pic>
      <p:pic>
        <p:nvPicPr>
          <p:cNvPr id="1026" name="Picture 2" descr="Classification Chart for Animals - WildSci">
            <a:extLst>
              <a:ext uri="{FF2B5EF4-FFF2-40B4-BE49-F238E27FC236}">
                <a16:creationId xmlns:a16="http://schemas.microsoft.com/office/drawing/2014/main" id="{30676FE3-FF5D-F0CC-61D9-19EC62FB5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449" y="4809542"/>
            <a:ext cx="2412378" cy="134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3E72C0AF-6DCA-B33D-37DD-EDD52B36EE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8829" y="5672562"/>
            <a:ext cx="927100" cy="901700"/>
          </a:xfrm>
          <a:prstGeom prst="rect">
            <a:avLst/>
          </a:prstGeom>
        </p:spPr>
      </p:pic>
      <p:pic>
        <p:nvPicPr>
          <p:cNvPr id="5" name="Content Placeholder 6" descr="A blue circle with arrows and arrows in it&#10;&#10;AI-generated content may be incorrect.">
            <a:extLst>
              <a:ext uri="{FF2B5EF4-FFF2-40B4-BE49-F238E27FC236}">
                <a16:creationId xmlns:a16="http://schemas.microsoft.com/office/drawing/2014/main" id="{016167CB-6FA2-285A-6CDC-B73615F968A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12015"/>
          <a:stretch>
            <a:fillRect/>
          </a:stretch>
        </p:blipFill>
        <p:spPr>
          <a:xfrm>
            <a:off x="3864587" y="5736225"/>
            <a:ext cx="849236" cy="800100"/>
          </a:xfrm>
          <a:prstGeom prst="rect">
            <a:avLst/>
          </a:prstGeom>
        </p:spPr>
      </p:pic>
      <p:pic>
        <p:nvPicPr>
          <p:cNvPr id="16" name="Picture 15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E4BCA596-FB1E-BE72-F8A9-596C23CA821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806" r="9376"/>
          <a:stretch>
            <a:fillRect/>
          </a:stretch>
        </p:blipFill>
        <p:spPr>
          <a:xfrm>
            <a:off x="6277241" y="5685262"/>
            <a:ext cx="800100" cy="876300"/>
          </a:xfrm>
          <a:prstGeom prst="rect">
            <a:avLst/>
          </a:prstGeom>
        </p:spPr>
      </p:pic>
      <p:pic>
        <p:nvPicPr>
          <p:cNvPr id="17" name="Picture 16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A049AD42-E73F-6972-4704-D109128869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76444" y="5685262"/>
            <a:ext cx="876300" cy="876300"/>
          </a:xfrm>
          <a:prstGeom prst="rect">
            <a:avLst/>
          </a:prstGeom>
        </p:spPr>
      </p:pic>
      <p:pic>
        <p:nvPicPr>
          <p:cNvPr id="18" name="Picture 17" descr="A green circle with a graph in it&#10;&#10;AI-generated content may be incorrect.">
            <a:extLst>
              <a:ext uri="{FF2B5EF4-FFF2-40B4-BE49-F238E27FC236}">
                <a16:creationId xmlns:a16="http://schemas.microsoft.com/office/drawing/2014/main" id="{C5D0E243-8810-9281-24B8-8CD8D4A5412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515" r="10370"/>
          <a:stretch>
            <a:fillRect/>
          </a:stretch>
        </p:blipFill>
        <p:spPr>
          <a:xfrm>
            <a:off x="4707416" y="5690011"/>
            <a:ext cx="822555" cy="914400"/>
          </a:xfrm>
          <a:prstGeom prst="rect">
            <a:avLst/>
          </a:prstGeom>
        </p:spPr>
      </p:pic>
      <p:pic>
        <p:nvPicPr>
          <p:cNvPr id="19" name="Picture 18" descr="A purple circle with a gear and arrows&#10;&#10;AI-generated content may be incorrect.">
            <a:extLst>
              <a:ext uri="{FF2B5EF4-FFF2-40B4-BE49-F238E27FC236}">
                <a16:creationId xmlns:a16="http://schemas.microsoft.com/office/drawing/2014/main" id="{55B39773-65A5-CA26-0EF2-B3AF24DA599E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6756"/>
          <a:stretch>
            <a:fillRect/>
          </a:stretch>
        </p:blipFill>
        <p:spPr>
          <a:xfrm>
            <a:off x="8584495" y="5685262"/>
            <a:ext cx="800100" cy="876300"/>
          </a:xfrm>
          <a:prstGeom prst="rect">
            <a:avLst/>
          </a:prstGeom>
        </p:spPr>
      </p:pic>
      <p:pic>
        <p:nvPicPr>
          <p:cNvPr id="20" name="Picture 19" descr="A black and white icon with a person pointing at a graph&#10;&#10;AI-generated content may be incorrect.">
            <a:extLst>
              <a:ext uri="{FF2B5EF4-FFF2-40B4-BE49-F238E27FC236}">
                <a16:creationId xmlns:a16="http://schemas.microsoft.com/office/drawing/2014/main" id="{82D1FD60-6B0E-D493-C6A2-9C1C24C6FF2A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7692" r="11539" b="6756"/>
          <a:stretch>
            <a:fillRect/>
          </a:stretch>
        </p:blipFill>
        <p:spPr>
          <a:xfrm>
            <a:off x="7037582" y="5685262"/>
            <a:ext cx="800100" cy="876300"/>
          </a:xfrm>
          <a:prstGeom prst="rect">
            <a:avLst/>
          </a:prstGeom>
        </p:spPr>
      </p:pic>
      <p:pic>
        <p:nvPicPr>
          <p:cNvPr id="21" name="Picture 20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2B62CEB7-7A35-A31B-1C1D-4AA19B953A49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r="9667"/>
          <a:stretch>
            <a:fillRect/>
          </a:stretch>
        </p:blipFill>
        <p:spPr>
          <a:xfrm>
            <a:off x="3099288" y="5672562"/>
            <a:ext cx="84894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B4087AB-4D2D-468C-A4CE-0DD4695310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BAACAC6-2845-4AEC-B485-C8AD06FFD0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8328178-6C90-42B5-B322-5E30B7C10717}">
  <ds:schemaRefs>
    <ds:schemaRef ds:uri="f6f299f5-ecec-478b-91e3-ae014ed9ae24"/>
    <ds:schemaRef ds:uri="http://purl.org/dc/elements/1.1/"/>
    <ds:schemaRef ds:uri="http://purl.org/dc/terms/"/>
    <ds:schemaRef ds:uri="http://purl.org/dc/dcmitype/"/>
    <ds:schemaRef ds:uri="http://schemas.microsoft.com/office/2006/documentManagement/types"/>
    <ds:schemaRef ds:uri="http://schemas.microsoft.com/office/2006/metadata/properties"/>
    <ds:schemaRef ds:uri="4dd4349b-18a2-49e7-a2f7-c64cfce16d95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5642</TotalTime>
  <Words>290</Words>
  <Application>Microsoft Macintosh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Living things |        Emerald   |      Science  | Summer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212</cp:revision>
  <cp:lastPrinted>2026-04-15T07:20:32Z</cp:lastPrinted>
  <dcterms:created xsi:type="dcterms:W3CDTF">2017-10-15T20:56:30Z</dcterms:created>
  <dcterms:modified xsi:type="dcterms:W3CDTF">2026-05-14T16:48:54Z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