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E6D7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3A8AFF-A7C9-324C-84EA-36C46B60180A}" v="17" dt="2026-08-26T10:50:38.0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915" autoAdjust="0"/>
    <p:restoredTop sz="94565"/>
  </p:normalViewPr>
  <p:slideViewPr>
    <p:cSldViewPr snapToGrid="0" snapToObjects="1">
      <p:cViewPr>
        <p:scale>
          <a:sx n="91" d="100"/>
          <a:sy n="91" d="100"/>
        </p:scale>
        <p:origin x="3040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16" y="320564"/>
            <a:ext cx="9461256" cy="99126"/>
          </a:xfrm>
        </p:spPr>
        <p:txBody>
          <a:bodyPr numCol="1">
            <a:noAutofit/>
          </a:bodyPr>
          <a:lstStyle/>
          <a:p>
            <a:r>
              <a:rPr lang="en-US" sz="2000" b="1" u="sng" dirty="0">
                <a:latin typeface="Letter-join Break 3" panose="02000505000000020003" pitchFamily="2" charset="0"/>
              </a:rPr>
              <a:t>Electricity	|       Diamond   	  |        Science 	   |       Summer 1 </a:t>
            </a:r>
            <a:endParaRPr lang="en-US" sz="24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3754676"/>
              </p:ext>
            </p:extLst>
          </p:nvPr>
        </p:nvGraphicFramePr>
        <p:xfrm>
          <a:off x="206477" y="364922"/>
          <a:ext cx="2859292" cy="17681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92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6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uses for everyday materials.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That a switch is used to turn something on or off.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There are many different battery-operated devices.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2116688"/>
              </p:ext>
            </p:extLst>
          </p:nvPr>
        </p:nvGraphicFramePr>
        <p:xfrm>
          <a:off x="6405716" y="374605"/>
          <a:ext cx="3361540" cy="573319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7193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8960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1904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5444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charge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electric energy stored in something.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31733327"/>
                  </a:ext>
                </a:extLst>
              </a:tr>
              <a:tr h="45444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circuit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complete path that electricity can travel through.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3734404"/>
                  </a:ext>
                </a:extLst>
              </a:tr>
              <a:tr h="45444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conductor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material that allows electricity to pass through.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26725014"/>
                  </a:ext>
                </a:extLst>
              </a:tr>
              <a:tr h="45444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current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 flow of electricity through a wire or circuit.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5989865"/>
                  </a:ext>
                </a:extLst>
              </a:tr>
              <a:tr h="45444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electrostatic forces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Pushes or pulls caused by electric charges.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0109929"/>
                  </a:ext>
                </a:extLst>
              </a:tr>
              <a:tr h="77898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fossil fuels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non-renewable resources that formed when prehistoric plants and animals died (oil, coal and gas)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64877524"/>
                  </a:ext>
                </a:extLst>
              </a:tr>
              <a:tr h="45444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insulator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material that does not allow electricity to pass through it.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45444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nuclear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Energy made by splitting tiny particles inside atoms.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62618473"/>
                  </a:ext>
                </a:extLst>
              </a:tr>
              <a:tr h="45444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renewable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natural source of energy that will never run out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5444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static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build-up of electrical charge on an object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454447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voltage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measure of how strong the current is in a circuit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071570"/>
              </p:ext>
            </p:extLst>
          </p:nvPr>
        </p:nvGraphicFramePr>
        <p:xfrm>
          <a:off x="3140405" y="364922"/>
          <a:ext cx="3190675" cy="247079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90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53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8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What is electricity?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4175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How do we produce electricity for our homes?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628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What are the parts of a circuit?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628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What are conductors and insulators?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628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Is electricity safe?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4175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How has electricity changed the world?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239965"/>
              </p:ext>
            </p:extLst>
          </p:nvPr>
        </p:nvGraphicFramePr>
        <p:xfrm>
          <a:off x="3140405" y="2936346"/>
          <a:ext cx="3190675" cy="3030769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190675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6034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Scientists/Inventors:</a:t>
                      </a:r>
                    </a:p>
                  </a:txBody>
                  <a:tcPr marL="74295" marR="74295" marT="37148" marB="37148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76362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Benjamin Franklin (1706 -1790)</a:t>
                      </a:r>
                    </a:p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An American founding father, who suggested the use of lightning rods to redirect electricity away from buildings to keep them from burning down.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50977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Luigi Galvani (1737 - 1798)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An Italian physician who paved the way for the invention of the battery. 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084348"/>
                  </a:ext>
                </a:extLst>
              </a:tr>
              <a:tr h="4780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Thomas Edison (1847 – 1931)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An American inventor who invented the lightbulb.</a:t>
                      </a:r>
                    </a:p>
                  </a:txBody>
                  <a:tcPr marL="74295" marR="74295" marT="37148" marB="37148">
                    <a:solidFill>
                      <a:srgbClr val="FBE6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9212213"/>
                  </a:ext>
                </a:extLst>
              </a:tr>
              <a:tr h="7636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Nikola Tesla (1856 – 1943)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Serbian-American electrical engineer who changed the electrical system to transmit electricity over greater distances.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6210906"/>
                  </a:ext>
                </a:extLst>
              </a:tr>
            </a:tbl>
          </a:graphicData>
        </a:graphic>
      </p:graphicFrame>
      <p:pic>
        <p:nvPicPr>
          <p:cNvPr id="1032" name="Picture 8" descr="Electricity...tackle the tricky bits - Explorify">
            <a:extLst>
              <a:ext uri="{FF2B5EF4-FFF2-40B4-BE49-F238E27FC236}">
                <a16:creationId xmlns:a16="http://schemas.microsoft.com/office/drawing/2014/main" id="{011F2E3D-9896-5FA6-2939-982E5BEA2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72" y="2131035"/>
            <a:ext cx="2504097" cy="1409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What is electricity? Understanding the ...">
            <a:extLst>
              <a:ext uri="{FF2B5EF4-FFF2-40B4-BE49-F238E27FC236}">
                <a16:creationId xmlns:a16="http://schemas.microsoft.com/office/drawing/2014/main" id="{B60337E2-12F5-F05E-9A2A-0373234A6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71" y="3540392"/>
            <a:ext cx="2504097" cy="1402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40642C-4127-C744-7D98-E8E2D1924BB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299353" y="4897003"/>
            <a:ext cx="897633" cy="873041"/>
          </a:xfrm>
          <a:prstGeom prst="rect">
            <a:avLst/>
          </a:prstGeom>
        </p:spPr>
      </p:pic>
      <p:pic>
        <p:nvPicPr>
          <p:cNvPr id="11" name="Content Placeholder 6" descr="A blue circle with arrows and arrows in it&#10;&#10;AI-generated content may be incorrect.">
            <a:extLst>
              <a:ext uri="{FF2B5EF4-FFF2-40B4-BE49-F238E27FC236}">
                <a16:creationId xmlns:a16="http://schemas.microsoft.com/office/drawing/2014/main" id="{54A54033-E3D7-E1E2-2599-1C756B9F233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12015"/>
          <a:stretch>
            <a:fillRect/>
          </a:stretch>
        </p:blipFill>
        <p:spPr>
          <a:xfrm>
            <a:off x="735111" y="4960666"/>
            <a:ext cx="822245" cy="77467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00CEEF6-9CE8-9C49-214E-A745FA56A05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806" r="9376"/>
          <a:stretch>
            <a:fillRect/>
          </a:stretch>
        </p:blipFill>
        <p:spPr>
          <a:xfrm>
            <a:off x="66309" y="5735337"/>
            <a:ext cx="8001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C2C5764-3B93-FC82-3C26-4B716B815DA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565512" y="5735337"/>
            <a:ext cx="8763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B503E9C-7A7A-1BF0-7BCC-204A6B569B5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515" r="10370"/>
          <a:stretch>
            <a:fillRect/>
          </a:stretch>
        </p:blipFill>
        <p:spPr>
          <a:xfrm>
            <a:off x="1577941" y="4914452"/>
            <a:ext cx="796412" cy="8853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255B927-DEFC-87D7-CE45-676DE7F0C839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6756"/>
          <a:stretch>
            <a:fillRect/>
          </a:stretch>
        </p:blipFill>
        <p:spPr>
          <a:xfrm>
            <a:off x="2373563" y="5735337"/>
            <a:ext cx="800100" cy="8763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2DA8EBC-6693-182C-ECDF-2FEF3B7DFDFE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7692" r="11539" b="6756"/>
          <a:stretch>
            <a:fillRect/>
          </a:stretch>
        </p:blipFill>
        <p:spPr>
          <a:xfrm>
            <a:off x="826650" y="5735337"/>
            <a:ext cx="800100" cy="8763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03AA266-73BC-A083-BDDB-96E1FA01E575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r="9667"/>
          <a:stretch>
            <a:fillRect/>
          </a:stretch>
        </p:blipFill>
        <p:spPr>
          <a:xfrm>
            <a:off x="-30188" y="4897003"/>
            <a:ext cx="821961" cy="88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085D12A-76CF-49AC-B8C8-2DE55A38E631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schemas.openxmlformats.org/package/2006/metadata/core-properties"/>
    <ds:schemaRef ds:uri="f6f299f5-ecec-478b-91e3-ae014ed9ae24"/>
    <ds:schemaRef ds:uri="http://www.w3.org/XML/1998/namespace"/>
    <ds:schemaRef ds:uri="http://schemas.microsoft.com/office/infopath/2007/PartnerControls"/>
    <ds:schemaRef ds:uri="4dd4349b-18a2-49e7-a2f7-c64cfce16d95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19254C23-A66E-4CA8-A90E-5B387D44AD7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B619047-8473-4CD1-B4A0-1E0829079FC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5578</TotalTime>
  <Words>325</Words>
  <Application>Microsoft Macintosh PowerPoint</Application>
  <PresentationFormat>A4 Paper (210x297 mm)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Electricity |       Diamond      |        Science     |       Summer 1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110</cp:revision>
  <cp:lastPrinted>2022-04-21T11:24:49Z</cp:lastPrinted>
  <dcterms:created xsi:type="dcterms:W3CDTF">2017-10-15T20:56:30Z</dcterms:created>
  <dcterms:modified xsi:type="dcterms:W3CDTF">2026-08-26T10:53:49Z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