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BA3A1A-87C7-2F42-95DF-DFE285A1675B}" v="4" dt="2026-02-24T17:55:06.8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608"/>
  </p:normalViewPr>
  <p:slideViewPr>
    <p:cSldViewPr snapToGrid="0" snapToObjects="1">
      <p:cViewPr varScale="1">
        <p:scale>
          <a:sx n="117" d="100"/>
          <a:sy n="117" d="100"/>
        </p:scale>
        <p:origin x="16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2/24/26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869" y="183232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Evolution and Inheritance	|       Emerald 	|     	Science		|       Spring 2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165895"/>
              </p:ext>
            </p:extLst>
          </p:nvPr>
        </p:nvGraphicFramePr>
        <p:xfrm>
          <a:off x="113323" y="500276"/>
          <a:ext cx="2910381" cy="2166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Living things have basic needs and characteristics and can be classified.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Animals and plants have life cycles and reproduce.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Organisms have adaptations to help them survive.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Offspring resemble their parents but are not identical.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5688635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387729"/>
              </p:ext>
            </p:extLst>
          </p:nvPr>
        </p:nvGraphicFramePr>
        <p:xfrm>
          <a:off x="6204819" y="438912"/>
          <a:ext cx="3260023" cy="590844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1038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496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767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adaptation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</a:rPr>
                        <a:t>A feature that helps an organism survive.</a:t>
                      </a:r>
                      <a:endParaRPr lang="en-GB" sz="120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camouflage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adaptation that helps an organism blend in.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20707749"/>
                  </a:ext>
                </a:extLst>
              </a:tr>
              <a:tr h="51782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evolution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Gradual change in a species over long periods of time.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44317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fossils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Remains or traces of ancient living things.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35767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genes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Instructions passed from parents to offspring.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69042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natural selection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process where organisms best suited to their environment survive and reproduce.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3683459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offspring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young produced by parents.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8816492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reproduction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process of making more living things.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29465984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species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group of living things that can reproduce together.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18744241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variation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Differences between individuals of the same species.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2436512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917082"/>
              </p:ext>
            </p:extLst>
          </p:nvPr>
        </p:nvGraphicFramePr>
        <p:xfrm>
          <a:off x="3090117" y="477876"/>
          <a:ext cx="3048289" cy="265284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is variation?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Why do adaptations matter?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are some animal adaptations?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do plants adapt?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can fossils reveal?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Who are key figures in evolution?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437130"/>
              </p:ext>
            </p:extLst>
          </p:nvPr>
        </p:nvGraphicFramePr>
        <p:xfrm>
          <a:off x="3090117" y="3187022"/>
          <a:ext cx="3048289" cy="250187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664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64314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Charles Darwin </a:t>
                      </a: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(1809 – 1882) </a:t>
                      </a:r>
                    </a:p>
                    <a:p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Proposed the theory of natural selection after studying species around the world.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Alfred Russel Wallace </a:t>
                      </a: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(1823 - 1913)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Developed the theory of natural selection.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  <a:tr h="5908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Mary Anning </a:t>
                      </a: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(1799 - 1847)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pioneering fossil hunter who helped scientists understand prehistoric life.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2321773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4231A416-6365-3A6B-E02D-E1F8FA6510AC}"/>
              </a:ext>
            </a:extLst>
          </p:cNvPr>
          <p:cNvGrpSpPr>
            <a:grpSpLocks noChangeAspect="1"/>
          </p:cNvGrpSpPr>
          <p:nvPr/>
        </p:nvGrpSpPr>
        <p:grpSpPr>
          <a:xfrm>
            <a:off x="2475245" y="5767917"/>
            <a:ext cx="3532702" cy="736844"/>
            <a:chOff x="300675" y="5547447"/>
            <a:chExt cx="3232562" cy="674241"/>
          </a:xfrm>
        </p:grpSpPr>
        <p:sp>
          <p:nvSpPr>
            <p:cNvPr id="7" name="Freeform 3">
              <a:extLst>
                <a:ext uri="{FF2B5EF4-FFF2-40B4-BE49-F238E27FC236}">
                  <a16:creationId xmlns:a16="http://schemas.microsoft.com/office/drawing/2014/main" id="{80A2DC53-9BDC-485D-AFD0-61F5EDC31278}"/>
                </a:ext>
              </a:extLst>
            </p:cNvPr>
            <p:cNvSpPr/>
            <p:nvPr/>
          </p:nvSpPr>
          <p:spPr>
            <a:xfrm>
              <a:off x="300675" y="5553774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70EC3FF9-B8E6-82FC-1482-8A75AAF5B966}"/>
                </a:ext>
              </a:extLst>
            </p:cNvPr>
            <p:cNvSpPr/>
            <p:nvPr/>
          </p:nvSpPr>
          <p:spPr>
            <a:xfrm>
              <a:off x="925709" y="555377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8EF2A0D2-8AC2-16FE-E2EE-743CE56BB5A7}"/>
                </a:ext>
              </a:extLst>
            </p:cNvPr>
            <p:cNvSpPr/>
            <p:nvPr/>
          </p:nvSpPr>
          <p:spPr>
            <a:xfrm>
              <a:off x="1581473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3BE66FE4-4405-FD3F-DF49-B9CAE54C014E}"/>
                </a:ext>
              </a:extLst>
            </p:cNvPr>
            <p:cNvSpPr/>
            <p:nvPr/>
          </p:nvSpPr>
          <p:spPr>
            <a:xfrm>
              <a:off x="2237237" y="5573688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953347" h="913064">
                  <a:moveTo>
                    <a:pt x="0" y="0"/>
                  </a:moveTo>
                  <a:lnTo>
                    <a:pt x="953347" y="0"/>
                  </a:lnTo>
                  <a:lnTo>
                    <a:pt x="953347" y="913065"/>
                  </a:lnTo>
                  <a:lnTo>
                    <a:pt x="0" y="9130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3305" t="-8459" r="-3171" b="-654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2AABD5D9-4FED-9FC1-CC4F-613C81B5C2AB}"/>
                </a:ext>
              </a:extLst>
            </p:cNvPr>
            <p:cNvSpPr/>
            <p:nvPr/>
          </p:nvSpPr>
          <p:spPr>
            <a:xfrm>
              <a:off x="2885237" y="5547447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098B99F-27E3-2ACA-C9F6-02F2E5F6B964}"/>
              </a:ext>
            </a:extLst>
          </p:cNvPr>
          <p:cNvSpPr txBox="1"/>
          <p:nvPr/>
        </p:nvSpPr>
        <p:spPr>
          <a:xfrm>
            <a:off x="1780301" y="6706692"/>
            <a:ext cx="1389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6" name="Picture 15" descr="A bird on a tree branch&#10;&#10;AI-generated content may be incorrect.">
            <a:extLst>
              <a:ext uri="{FF2B5EF4-FFF2-40B4-BE49-F238E27FC236}">
                <a16:creationId xmlns:a16="http://schemas.microsoft.com/office/drawing/2014/main" id="{59DEC954-F476-A7AD-7627-B1D9A9D907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32283" y="2782259"/>
            <a:ext cx="1497556" cy="892421"/>
          </a:xfrm>
          <a:prstGeom prst="rect">
            <a:avLst/>
          </a:prstGeom>
        </p:spPr>
      </p:pic>
      <p:pic>
        <p:nvPicPr>
          <p:cNvPr id="18" name="Picture 17" descr="A bird with a flower in its beak&#10;&#10;AI-generated content may be incorrect.">
            <a:extLst>
              <a:ext uri="{FF2B5EF4-FFF2-40B4-BE49-F238E27FC236}">
                <a16:creationId xmlns:a16="http://schemas.microsoft.com/office/drawing/2014/main" id="{559110F6-32FA-2D23-85EE-E6D39C51C96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809" b="7796"/>
          <a:stretch>
            <a:fillRect/>
          </a:stretch>
        </p:blipFill>
        <p:spPr>
          <a:xfrm>
            <a:off x="94676" y="2782260"/>
            <a:ext cx="1497556" cy="884843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F680EBD0-026D-07AE-1F55-AD758A3E1336}"/>
              </a:ext>
            </a:extLst>
          </p:cNvPr>
          <p:cNvGrpSpPr>
            <a:grpSpLocks noChangeAspect="1"/>
          </p:cNvGrpSpPr>
          <p:nvPr/>
        </p:nvGrpSpPr>
        <p:grpSpPr>
          <a:xfrm>
            <a:off x="113323" y="3792304"/>
            <a:ext cx="2862344" cy="998492"/>
            <a:chOff x="946150" y="2283031"/>
            <a:chExt cx="7645402" cy="2667000"/>
          </a:xfrm>
        </p:grpSpPr>
        <p:pic>
          <p:nvPicPr>
            <p:cNvPr id="20" name="Picture 19" descr="A tree growing out of the water&#10;&#10;AI-generated content may be incorrect.">
              <a:extLst>
                <a:ext uri="{FF2B5EF4-FFF2-40B4-BE49-F238E27FC236}">
                  <a16:creationId xmlns:a16="http://schemas.microsoft.com/office/drawing/2014/main" id="{E2C47FB4-40E4-4F99-42F1-E9065FAEE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768851" y="2283031"/>
              <a:ext cx="3822701" cy="2667000"/>
            </a:xfrm>
            <a:prstGeom prst="rect">
              <a:avLst/>
            </a:prstGeom>
          </p:spPr>
        </p:pic>
        <p:pic>
          <p:nvPicPr>
            <p:cNvPr id="22" name="Picture 21" descr="A low angle view of a beach&#10;&#10;AI-generated content may be incorrect.">
              <a:extLst>
                <a:ext uri="{FF2B5EF4-FFF2-40B4-BE49-F238E27FC236}">
                  <a16:creationId xmlns:a16="http://schemas.microsoft.com/office/drawing/2014/main" id="{6FAB2B02-C11E-7DED-84F2-90294EDEB8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46150" y="2295730"/>
              <a:ext cx="3822700" cy="2654300"/>
            </a:xfrm>
            <a:prstGeom prst="rect">
              <a:avLst/>
            </a:prstGeom>
          </p:spPr>
        </p:pic>
      </p:grpSp>
      <p:pic>
        <p:nvPicPr>
          <p:cNvPr id="31" name="Picture 30" descr="A collage of fossils and fossils&#10;&#10;AI-generated content may be incorrect.">
            <a:extLst>
              <a:ext uri="{FF2B5EF4-FFF2-40B4-BE49-F238E27FC236}">
                <a16:creationId xmlns:a16="http://schemas.microsoft.com/office/drawing/2014/main" id="{81B1B473-C722-064B-CC78-30055528B78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3323" y="4902216"/>
            <a:ext cx="2295996" cy="157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8328178-6C90-42B5-B322-5E30B7C10717}">
  <ds:schemaRefs>
    <ds:schemaRef ds:uri="http://schemas.microsoft.com/office/2006/documentManagement/types"/>
    <ds:schemaRef ds:uri="http://purl.org/dc/elements/1.1/"/>
    <ds:schemaRef ds:uri="4dd4349b-18a2-49e7-a2f7-c64cfce16d95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terms/"/>
    <ds:schemaRef ds:uri="f6f299f5-ecec-478b-91e3-ae014ed9ae2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B4087AB-4D2D-468C-A4CE-0DD4695310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461036-AAF6-4CDE-BC7E-DA1B1C2EB72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5653</TotalTime>
  <Words>274</Words>
  <Application>Microsoft Macintosh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Evolution and Inheritance |       Emerald  |      Science  |       Spring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2026-02-24T17:59:43Z</cp:lastPrinted>
  <dcterms:created xsi:type="dcterms:W3CDTF">2017-10-15T20:56:30Z</dcterms:created>
  <dcterms:modified xsi:type="dcterms:W3CDTF">2026-02-24T17:59:43Z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