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E6D7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944DE1-531C-E245-9FF7-06FF9F013EDB}" v="57" dt="2026-08-26T11:12:54.6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915" autoAdjust="0"/>
    <p:restoredTop sz="94565"/>
  </p:normalViewPr>
  <p:slideViewPr>
    <p:cSldViewPr snapToGrid="0" snapToObjects="1">
      <p:cViewPr>
        <p:scale>
          <a:sx n="105" d="100"/>
          <a:sy n="105" d="100"/>
        </p:scale>
        <p:origin x="260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188" y="160184"/>
            <a:ext cx="9737624" cy="227461"/>
          </a:xfrm>
        </p:spPr>
        <p:txBody>
          <a:bodyPr numCol="1">
            <a:noAutofit/>
          </a:bodyPr>
          <a:lstStyle/>
          <a:p>
            <a:r>
              <a:rPr lang="en-US" sz="1800" b="1" u="sng" dirty="0">
                <a:latin typeface="Letter-join Break 3" panose="02000505000000020003" pitchFamily="2" charset="0"/>
              </a:rPr>
              <a:t>The History of Science	|       Diamond 	|        Science	|       Summer 2 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2754098"/>
              </p:ext>
            </p:extLst>
          </p:nvPr>
        </p:nvGraphicFramePr>
        <p:xfrm>
          <a:off x="206476" y="437589"/>
          <a:ext cx="2859292" cy="2100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92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59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6624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Names of plants and animals and identify seasonal changes within habitats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55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Name and identify parts of the body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6466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To name and describe basic processes such as how seeds grow and the uses of a range of materials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386447"/>
              </p:ext>
            </p:extLst>
          </p:nvPr>
        </p:nvGraphicFramePr>
        <p:xfrm>
          <a:off x="6405717" y="434910"/>
          <a:ext cx="3336406" cy="617673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4679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8960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8302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8802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aqueducts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 large system for. Carrying water from one place to another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5724987"/>
                  </a:ext>
                </a:extLst>
              </a:tr>
              <a:tr h="68802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civilisations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 group of people with their own languages and way of life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04271895"/>
                  </a:ext>
                </a:extLst>
              </a:tr>
              <a:tr h="68802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gravity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force that pulls things down towards the earth.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23641782"/>
                  </a:ext>
                </a:extLst>
              </a:tr>
              <a:tr h="68802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hygiene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Keeping yourself clean to stay healthy and stop germs spreading.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00394570"/>
                  </a:ext>
                </a:extLst>
              </a:tr>
              <a:tr h="68802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machines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Objects that help us do work more easily, often using forces.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17469909"/>
                  </a:ext>
                </a:extLst>
              </a:tr>
              <a:tr h="68802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prehistoric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The span of time before recorded history or the invention of writing systems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87750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philosophy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The study of the basic ideas about knowledge, truth, right and wrong, religion, nature and meaning of life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8802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technology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The use of knowledge to invent new devices or tools.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2153006"/>
              </p:ext>
            </p:extLst>
          </p:nvPr>
        </p:nvGraphicFramePr>
        <p:xfrm>
          <a:off x="3140404" y="434910"/>
          <a:ext cx="3190675" cy="268415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90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68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03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Did science exist in prehistoric times?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4360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How did Ancient Egyptians use science?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503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What was Ancient Greek science?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4360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How did Ancient Romans use science?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4360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What was science in the Middle Ages?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503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What is modern science?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9315496"/>
              </p:ext>
            </p:extLst>
          </p:nvPr>
        </p:nvGraphicFramePr>
        <p:xfrm>
          <a:off x="206477" y="2661030"/>
          <a:ext cx="2859290" cy="288633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859290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343318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Scientists/Inventors:</a:t>
                      </a:r>
                    </a:p>
                  </a:txBody>
                  <a:tcPr marL="74295" marR="74295" marT="37148" marB="37148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540673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Aristotle</a:t>
                      </a:r>
                    </a:p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Greek philosopher and scientist. </a:t>
                      </a:r>
                    </a:p>
                  </a:txBody>
                  <a:tcPr marL="74295" marR="74295" marT="37148" marB="3714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77092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effectLst/>
                          <a:latin typeface="Letter-join Break 3" panose="02000505000000020003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Ibn al Haytham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effectLst/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pioneer optics and the early scientific method.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7084348"/>
                  </a:ext>
                </a:extLst>
              </a:tr>
              <a:tr h="12314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effectLst/>
                          <a:latin typeface="Letter-join Break 3" panose="02000505000000020003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Nicolaus Copernicus, </a:t>
                      </a:r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Galileo Galilei, Sir Isaac Newton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Astronomers and scientists, all developed theories about the planets and the Sun and also gravity</a:t>
                      </a:r>
                    </a:p>
                  </a:txBody>
                  <a:tcPr marL="74295" marR="74295" marT="37148" marB="37148">
                    <a:solidFill>
                      <a:srgbClr val="FBE6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9212213"/>
                  </a:ext>
                </a:extLst>
              </a:tr>
            </a:tbl>
          </a:graphicData>
        </a:graphic>
      </p:graphicFrame>
      <p:pic>
        <p:nvPicPr>
          <p:cNvPr id="16" name="Picture 2" descr="Pregnant Egyptian mummy revealed by scientists - BBC News">
            <a:extLst>
              <a:ext uri="{FF2B5EF4-FFF2-40B4-BE49-F238E27FC236}">
                <a16:creationId xmlns:a16="http://schemas.microsoft.com/office/drawing/2014/main" id="{F6D1FB81-3BC1-D951-422A-1CB8F33910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464"/>
          <a:stretch/>
        </p:blipFill>
        <p:spPr bwMode="auto">
          <a:xfrm>
            <a:off x="4735740" y="3227533"/>
            <a:ext cx="1497617" cy="1282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Image result for aqueduct">
            <a:extLst>
              <a:ext uri="{FF2B5EF4-FFF2-40B4-BE49-F238E27FC236}">
                <a16:creationId xmlns:a16="http://schemas.microsoft.com/office/drawing/2014/main" id="{CC84899C-DAAE-DD17-947D-869071115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935" y="4567973"/>
            <a:ext cx="1744957" cy="1308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The Arabick Roots of Science, and Their Fruit to Come | WIRED">
            <a:extLst>
              <a:ext uri="{FF2B5EF4-FFF2-40B4-BE49-F238E27FC236}">
                <a16:creationId xmlns:a16="http://schemas.microsoft.com/office/drawing/2014/main" id="{EA934886-5A62-F045-992D-1F0CB9EB93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0403" y="3210205"/>
            <a:ext cx="1546041" cy="131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0D4D115-D146-1993-5775-924B2A65EF5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2413729" y="5795029"/>
            <a:ext cx="897633" cy="873041"/>
          </a:xfrm>
          <a:prstGeom prst="rect">
            <a:avLst/>
          </a:prstGeom>
        </p:spPr>
      </p:pic>
      <p:pic>
        <p:nvPicPr>
          <p:cNvPr id="5" name="Content Placeholder 6">
            <a:extLst>
              <a:ext uri="{FF2B5EF4-FFF2-40B4-BE49-F238E27FC236}">
                <a16:creationId xmlns:a16="http://schemas.microsoft.com/office/drawing/2014/main" id="{BFF8B0F0-13D8-B9CD-D516-8A53C6E23E60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r="12015"/>
          <a:stretch>
            <a:fillRect/>
          </a:stretch>
        </p:blipFill>
        <p:spPr>
          <a:xfrm>
            <a:off x="849487" y="5858692"/>
            <a:ext cx="822245" cy="7746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55F43C-3C0E-44AF-73FD-8B15681BFFE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8806" r="9376"/>
          <a:stretch>
            <a:fillRect/>
          </a:stretch>
        </p:blipFill>
        <p:spPr>
          <a:xfrm>
            <a:off x="3248235" y="5803517"/>
            <a:ext cx="8001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BF636C5-EEE9-0445-BD99-60AB909AA1AD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4734040" y="5803517"/>
            <a:ext cx="8763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8F20F0E-6AA2-03B9-790C-132D10ABA990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5515" r="10370"/>
          <a:stretch>
            <a:fillRect/>
          </a:stretch>
        </p:blipFill>
        <p:spPr>
          <a:xfrm>
            <a:off x="1692317" y="5812478"/>
            <a:ext cx="796412" cy="8853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B5B1B6A-B2F5-73A8-CB37-D368D59F5AFB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b="6756"/>
          <a:stretch>
            <a:fillRect/>
          </a:stretch>
        </p:blipFill>
        <p:spPr>
          <a:xfrm>
            <a:off x="5555489" y="5803517"/>
            <a:ext cx="8001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81CE179-53E5-99EA-C4EC-240C527AA29E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7692" r="11539" b="6756"/>
          <a:stretch>
            <a:fillRect/>
          </a:stretch>
        </p:blipFill>
        <p:spPr>
          <a:xfrm>
            <a:off x="4008576" y="5803517"/>
            <a:ext cx="8001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DC07605-8264-9241-2BB4-0AC7167DC605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r="9667"/>
          <a:stretch>
            <a:fillRect/>
          </a:stretch>
        </p:blipFill>
        <p:spPr>
          <a:xfrm>
            <a:off x="84188" y="5795029"/>
            <a:ext cx="821961" cy="885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35EDAA2-7E7E-44A4-BC0B-73FD13B03E6E}">
  <ds:schemaRefs>
    <ds:schemaRef ds:uri="f6f299f5-ecec-478b-91e3-ae014ed9ae24"/>
    <ds:schemaRef ds:uri="http://purl.org/dc/elements/1.1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4dd4349b-18a2-49e7-a2f7-c64cfce16d95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797F15E-6EC4-467A-B239-2219D386E4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C2E2400-D3C9-4D3E-890D-7EA0BE54FE5F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5650</TotalTime>
  <Words>283</Words>
  <Application>Microsoft Macintosh PowerPoint</Application>
  <PresentationFormat>A4 Paper (210x297 mm)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The History of Science |       Diamond  |        Science |       Summer 2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111</cp:revision>
  <cp:lastPrinted>2022-04-21T11:24:49Z</cp:lastPrinted>
  <dcterms:created xsi:type="dcterms:W3CDTF">2017-10-15T20:56:30Z</dcterms:created>
  <dcterms:modified xsi:type="dcterms:W3CDTF">2026-08-26T11:12:56Z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