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15710F-038B-D042-8B2E-A60C59718FF1}" v="7" dt="2026-04-15T07:19:56.80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9DCAF9ED-07DC-4A11-8D7F-57B35C25682E}" styleName="Medium Style 1 –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1667" autoAdjust="0"/>
    <p:restoredTop sz="94608"/>
  </p:normalViewPr>
  <p:slideViewPr>
    <p:cSldViewPr snapToGrid="0" snapToObjects="1">
      <p:cViewPr>
        <p:scale>
          <a:sx n="79" d="100"/>
          <a:sy n="79" d="100"/>
        </p:scale>
        <p:origin x="1336" y="10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4/15/26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4/15/26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4/15/26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4/15/26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4/15/26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4/15/26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4/15/26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4/15/26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188" y="160184"/>
            <a:ext cx="9737624" cy="227461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/>
              </a:rPr>
              <a:t>Living things	|       	Emerald 		|     	Science		| Summer 1</a:t>
            </a:r>
            <a:endParaRPr lang="en-US" sz="1800" b="1" u="sng" dirty="0">
              <a:latin typeface="Comic Sans MS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0704413"/>
              </p:ext>
            </p:extLst>
          </p:nvPr>
        </p:nvGraphicFramePr>
        <p:xfrm>
          <a:off x="113323" y="500276"/>
          <a:ext cx="2910381" cy="17262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3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61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Living things can be grouped in different ways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There are many different habitats where plants and animals live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Plants and animals depend on their environment to survive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0310421"/>
              </p:ext>
            </p:extLst>
          </p:nvPr>
        </p:nvGraphicFramePr>
        <p:xfrm>
          <a:off x="6204819" y="438912"/>
          <a:ext cx="3260022" cy="576976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74311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085711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3374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245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Comic Sans MS"/>
                          <a:cs typeface="Arial"/>
                        </a:rPr>
                        <a:t>classification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</a:rPr>
                        <a:t>grouping living things based on their similarities and differences.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40350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Comic Sans MS"/>
                          <a:cs typeface="Arial"/>
                        </a:rPr>
                        <a:t>classification key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  <a:cs typeface="Arial"/>
                        </a:rPr>
                        <a:t>a set of questions used to identify living things.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20707749"/>
                  </a:ext>
                </a:extLst>
              </a:tr>
              <a:tr h="532622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/>
                          <a:cs typeface="Arial"/>
                        </a:rPr>
                        <a:t>ecosystem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  <a:cs typeface="Arial"/>
                        </a:rPr>
                        <a:t>a community of living things interacting with their environment.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04878305"/>
                  </a:ext>
                </a:extLst>
              </a:tr>
              <a:tr h="605251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/>
                          <a:cs typeface="Arial"/>
                        </a:rPr>
                        <a:t>habitat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  <a:cs typeface="Arial"/>
                        </a:rPr>
                        <a:t>the natural home of a plant or animal.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82270"/>
                  </a:ext>
                </a:extLst>
              </a:tr>
              <a:tr h="524552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/>
                          <a:cs typeface="Arial"/>
                        </a:rPr>
                        <a:t>invertebrate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  <a:cs typeface="Arial"/>
                        </a:rPr>
                        <a:t>an animal without a backbone.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1834105"/>
                  </a:ext>
                </a:extLst>
              </a:tr>
              <a:tr h="651417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/>
                          <a:cs typeface="Arial"/>
                        </a:rPr>
                        <a:t>microorganism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  <a:cs typeface="Arial"/>
                        </a:rPr>
                        <a:t>a very small living thing that can only be seen using a microscope.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93683459"/>
                  </a:ext>
                </a:extLst>
              </a:tr>
              <a:tr h="538505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/>
                          <a:cs typeface="Arial"/>
                        </a:rPr>
                        <a:t>organism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an individual living thing.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28816492"/>
                  </a:ext>
                </a:extLst>
              </a:tr>
              <a:tr h="538505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/>
                          <a:cs typeface="Arial"/>
                        </a:rPr>
                        <a:t>species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a group of living things that can breed together.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65012310"/>
                  </a:ext>
                </a:extLst>
              </a:tr>
              <a:tr h="538505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/>
                          <a:cs typeface="Arial"/>
                        </a:rPr>
                        <a:t>taxonomy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the science of naming and classifying living things.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4073485"/>
                  </a:ext>
                </a:extLst>
              </a:tr>
              <a:tr h="538505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/>
                          <a:cs typeface="Arial"/>
                        </a:rPr>
                        <a:t>vertebrate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an animal with a backbone.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9961377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1006067"/>
              </p:ext>
            </p:extLst>
          </p:nvPr>
        </p:nvGraphicFramePr>
        <p:xfrm>
          <a:off x="3090117" y="477876"/>
          <a:ext cx="3048289" cy="295867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482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9479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1: How can we classify living things?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2: What are the main groups of plants?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3: What are microorganisms and where are they found?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4: How does grouping help scientists identify living things?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5: Who was Carl Linnaeus and why was his work important?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6: How can we use classification keys to identify living things?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3277094"/>
              </p:ext>
            </p:extLst>
          </p:nvPr>
        </p:nvGraphicFramePr>
        <p:xfrm>
          <a:off x="114592" y="2330843"/>
          <a:ext cx="2909465" cy="2608168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2909465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408041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FFFF"/>
                          </a:solidFill>
                        </a:rPr>
                        <a:t>Scientists/Inventors: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1111221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Comic Sans MS"/>
                        </a:rPr>
                        <a:t>Carl Linnaeus (1707–1778) </a:t>
                      </a:r>
                      <a:endParaRPr lang="en-US" b="1" dirty="0">
                        <a:latin typeface="Comic Sans MS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200" b="0" i="0" u="none" strike="noStrike" noProof="0" dirty="0">
                          <a:solidFill>
                            <a:srgbClr val="000000"/>
                          </a:solidFill>
                          <a:latin typeface="Comic Sans MS"/>
                        </a:rPr>
                        <a:t>A Swedish scientist who created a system for naming and classifying living things. This system is still used by scientists today.</a:t>
                      </a:r>
                      <a:endParaRPr lang="en-US" dirty="0">
                        <a:latin typeface="Comic Sans MS"/>
                      </a:endParaRPr>
                    </a:p>
                  </a:txBody>
                  <a:tcPr marL="74295" marR="74295" marT="37147" marB="37147"/>
                </a:tc>
                <a:extLst>
                  <a:ext uri="{0D108BD9-81ED-4DB2-BD59-A6C34878D82A}">
                    <a16:rowId xmlns:a16="http://schemas.microsoft.com/office/drawing/2014/main" val="2553277786"/>
                  </a:ext>
                </a:extLst>
              </a:tr>
              <a:tr h="1088906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Comic Sans MS"/>
                        </a:rPr>
                        <a:t>Charles Darwin (1809–1882)</a:t>
                      </a:r>
                      <a:r>
                        <a:rPr lang="en-US" sz="1200" b="0" i="0" u="none" strike="noStrike" noProof="0" dirty="0">
                          <a:solidFill>
                            <a:srgbClr val="000000"/>
                          </a:solidFill>
                          <a:latin typeface="Comic Sans MS"/>
                        </a:rPr>
                        <a:t> </a:t>
                      </a:r>
                      <a:endParaRPr lang="en-US" sz="1200" dirty="0">
                        <a:latin typeface="Comic Sans MS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200" b="0" i="0" u="none" strike="noStrike" noProof="0" dirty="0">
                          <a:solidFill>
                            <a:srgbClr val="000000"/>
                          </a:solidFill>
                          <a:latin typeface="Comic Sans MS"/>
                        </a:rPr>
                        <a:t>An English naturalist whose work on evolution helped scientists understand how living things change over time and why classification is important.</a:t>
                      </a:r>
                      <a:endParaRPr lang="en-US" sz="1200" dirty="0">
                        <a:latin typeface="Comic Sans MS"/>
                      </a:endParaRPr>
                    </a:p>
                  </a:txBody>
                  <a:tcPr marL="74295" marR="74295" marT="37147" marB="37147"/>
                </a:tc>
                <a:extLst>
                  <a:ext uri="{0D108BD9-81ED-4DB2-BD59-A6C34878D82A}">
                    <a16:rowId xmlns:a16="http://schemas.microsoft.com/office/drawing/2014/main" val="1109513011"/>
                  </a:ext>
                </a:extLst>
              </a:tr>
            </a:tbl>
          </a:graphicData>
        </a:graphic>
      </p:graphicFrame>
      <p:grpSp>
        <p:nvGrpSpPr>
          <p:cNvPr id="15" name="Group 14">
            <a:extLst>
              <a:ext uri="{FF2B5EF4-FFF2-40B4-BE49-F238E27FC236}">
                <a16:creationId xmlns:a16="http://schemas.microsoft.com/office/drawing/2014/main" id="{4231A416-6365-3A6B-E02D-E1F8FA6510AC}"/>
              </a:ext>
            </a:extLst>
          </p:cNvPr>
          <p:cNvGrpSpPr>
            <a:grpSpLocks noChangeAspect="1"/>
          </p:cNvGrpSpPr>
          <p:nvPr/>
        </p:nvGrpSpPr>
        <p:grpSpPr>
          <a:xfrm>
            <a:off x="129132" y="5043284"/>
            <a:ext cx="3532702" cy="736844"/>
            <a:chOff x="300675" y="5547447"/>
            <a:chExt cx="3232562" cy="674241"/>
          </a:xfrm>
        </p:grpSpPr>
        <p:sp>
          <p:nvSpPr>
            <p:cNvPr id="7" name="Freeform 3">
              <a:extLst>
                <a:ext uri="{FF2B5EF4-FFF2-40B4-BE49-F238E27FC236}">
                  <a16:creationId xmlns:a16="http://schemas.microsoft.com/office/drawing/2014/main" id="{80A2DC53-9BDC-485D-AFD0-61F5EDC31278}"/>
                </a:ext>
              </a:extLst>
            </p:cNvPr>
            <p:cNvSpPr/>
            <p:nvPr/>
          </p:nvSpPr>
          <p:spPr>
            <a:xfrm>
              <a:off x="300675" y="5553774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195040" h="1208467">
                  <a:moveTo>
                    <a:pt x="0" y="0"/>
                  </a:moveTo>
                  <a:lnTo>
                    <a:pt x="1195040" y="0"/>
                  </a:lnTo>
                  <a:lnTo>
                    <a:pt x="1195040" y="1208468"/>
                  </a:lnTo>
                  <a:lnTo>
                    <a:pt x="0" y="12084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1457" t="-6291" r="-12166" b="-6555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7">
              <a:extLst>
                <a:ext uri="{FF2B5EF4-FFF2-40B4-BE49-F238E27FC236}">
                  <a16:creationId xmlns:a16="http://schemas.microsoft.com/office/drawing/2014/main" id="{70EC3FF9-B8E6-82FC-1482-8A75AAF5B966}"/>
                </a:ext>
              </a:extLst>
            </p:cNvPr>
            <p:cNvSpPr/>
            <p:nvPr/>
          </p:nvSpPr>
          <p:spPr>
            <a:xfrm>
              <a:off x="925709" y="5553776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859355" h="819072">
                  <a:moveTo>
                    <a:pt x="0" y="0"/>
                  </a:moveTo>
                  <a:lnTo>
                    <a:pt x="859355" y="0"/>
                  </a:lnTo>
                  <a:lnTo>
                    <a:pt x="859355" y="819072"/>
                  </a:lnTo>
                  <a:lnTo>
                    <a:pt x="0" y="8190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5955" t="-11069" r="-2583" b="-6540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8">
              <a:extLst>
                <a:ext uri="{FF2B5EF4-FFF2-40B4-BE49-F238E27FC236}">
                  <a16:creationId xmlns:a16="http://schemas.microsoft.com/office/drawing/2014/main" id="{8EF2A0D2-8AC2-16FE-E2EE-743CE56BB5A7}"/>
                </a:ext>
              </a:extLst>
            </p:cNvPr>
            <p:cNvSpPr/>
            <p:nvPr/>
          </p:nvSpPr>
          <p:spPr>
            <a:xfrm>
              <a:off x="1581473" y="5573688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503871" h="1584435">
                  <a:moveTo>
                    <a:pt x="0" y="0"/>
                  </a:moveTo>
                  <a:lnTo>
                    <a:pt x="1503870" y="0"/>
                  </a:lnTo>
                  <a:lnTo>
                    <a:pt x="1503870" y="1584435"/>
                  </a:lnTo>
                  <a:lnTo>
                    <a:pt x="0" y="15844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3742" t="-4707" r="-6973" b="-4066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9">
              <a:extLst>
                <a:ext uri="{FF2B5EF4-FFF2-40B4-BE49-F238E27FC236}">
                  <a16:creationId xmlns:a16="http://schemas.microsoft.com/office/drawing/2014/main" id="{3BE66FE4-4405-FD3F-DF49-B9CAE54C014E}"/>
                </a:ext>
              </a:extLst>
            </p:cNvPr>
            <p:cNvSpPr/>
            <p:nvPr/>
          </p:nvSpPr>
          <p:spPr>
            <a:xfrm>
              <a:off x="2237237" y="5573688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953347" h="913064">
                  <a:moveTo>
                    <a:pt x="0" y="0"/>
                  </a:moveTo>
                  <a:lnTo>
                    <a:pt x="953347" y="0"/>
                  </a:lnTo>
                  <a:lnTo>
                    <a:pt x="953347" y="913065"/>
                  </a:lnTo>
                  <a:lnTo>
                    <a:pt x="0" y="91306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3305" t="-8459" r="-3171" b="-6548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2AABD5D9-4FED-9FC1-CC4F-613C81B5C2AB}"/>
                </a:ext>
              </a:extLst>
            </p:cNvPr>
            <p:cNvSpPr/>
            <p:nvPr/>
          </p:nvSpPr>
          <p:spPr>
            <a:xfrm>
              <a:off x="2885237" y="5547447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440116" h="1402051">
                  <a:moveTo>
                    <a:pt x="0" y="0"/>
                  </a:moveTo>
                  <a:lnTo>
                    <a:pt x="1440116" y="0"/>
                  </a:lnTo>
                  <a:lnTo>
                    <a:pt x="1440116" y="1402051"/>
                  </a:lnTo>
                  <a:lnTo>
                    <a:pt x="0" y="14020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-4641" t="-12001" r="-8606" b="-4321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4F75FC9F-41D9-DB08-08BD-B5578DC81C3E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3023704" y="3261358"/>
            <a:ext cx="1402718" cy="1548184"/>
          </a:xfrm>
          <a:prstGeom prst="rect">
            <a:avLst/>
          </a:prstGeom>
        </p:spPr>
      </p:pic>
      <p:pic>
        <p:nvPicPr>
          <p:cNvPr id="1026" name="Picture 2" descr="Classification Chart for Animals - WildSci">
            <a:extLst>
              <a:ext uri="{FF2B5EF4-FFF2-40B4-BE49-F238E27FC236}">
                <a16:creationId xmlns:a16="http://schemas.microsoft.com/office/drawing/2014/main" id="{30676FE3-FF5D-F0CC-61D9-19EC62FB5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3449" y="4809542"/>
            <a:ext cx="2412378" cy="1340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8328178-6C90-42B5-B322-5E30B7C10717}">
  <ds:schemaRefs>
    <ds:schemaRef ds:uri="http://purl.org/dc/terms/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purl.org/dc/dcmitype/"/>
    <ds:schemaRef ds:uri="4dd4349b-18a2-49e7-a2f7-c64cfce16d95"/>
    <ds:schemaRef ds:uri="http://purl.org/dc/elements/1.1/"/>
    <ds:schemaRef ds:uri="http://schemas.microsoft.com/office/infopath/2007/PartnerControls"/>
    <ds:schemaRef ds:uri="f6f299f5-ecec-478b-91e3-ae014ed9ae24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7BAACAC6-2845-4AEC-B485-C8AD06FFD0D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d4349b-18a2-49e7-a2f7-c64cfce16d95"/>
    <ds:schemaRef ds:uri="f6f299f5-ecec-478b-91e3-ae014ed9ae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B4087AB-4D2D-468C-A4CE-0DD46953103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5642</TotalTime>
  <Words>290</Words>
  <Application>Microsoft Macintosh PowerPoint</Application>
  <PresentationFormat>A4 Paper (210x297 mm)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Living things |        Emerald   |      Science  | Summer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212</cp:revision>
  <cp:lastPrinted>2026-04-15T07:20:32Z</cp:lastPrinted>
  <dcterms:created xsi:type="dcterms:W3CDTF">2017-10-15T20:56:30Z</dcterms:created>
  <dcterms:modified xsi:type="dcterms:W3CDTF">2026-04-15T07:20:37Z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