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FD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84" autoAdjust="0"/>
    <p:restoredTop sz="94691"/>
  </p:normalViewPr>
  <p:slideViewPr>
    <p:cSldViewPr snapToGrid="0" snapToObjects="1">
      <p:cViewPr>
        <p:scale>
          <a:sx n="60" d="100"/>
          <a:sy n="60" d="100"/>
        </p:scale>
        <p:origin x="456" y="1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461" y="57632"/>
            <a:ext cx="9216949" cy="314984"/>
          </a:xfrm>
          <a:ln>
            <a:noFill/>
          </a:ln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Rocks	    |	Diamond       |           Science      |         Autumn 2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133905"/>
              </p:ext>
            </p:extLst>
          </p:nvPr>
        </p:nvGraphicFramePr>
        <p:xfrm>
          <a:off x="157871" y="439248"/>
          <a:ext cx="2985477" cy="20329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5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6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That there are different materials.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679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That different materials do different jobs.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839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That materials have different properties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32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That materials can change shape, by squashing, rolling, bending, stretching or twisting.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646940"/>
              </p:ext>
            </p:extLst>
          </p:nvPr>
        </p:nvGraphicFramePr>
        <p:xfrm>
          <a:off x="5968181" y="452671"/>
          <a:ext cx="3432229" cy="606783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347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1875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78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595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continents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huge, continuous solid area of land.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64097253"/>
                  </a:ext>
                </a:extLst>
              </a:tr>
              <a:tr h="40595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fossil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remains or impression of an animal or plant.</a:t>
                      </a:r>
                      <a:endParaRPr lang="en-GB" sz="110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4088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lava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Hot, liquid rock that has come out of a volcano onto the Earth’s surface.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4877503"/>
                  </a:ext>
                </a:extLst>
              </a:tr>
              <a:tr h="54088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magma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Molten or liquid rock found deep beneath the Earth’s surface inside volcanoes.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45914373"/>
                  </a:ext>
                </a:extLst>
              </a:tr>
              <a:tr h="72117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meteorologist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scientist who studies the Earth’s atmosphere to understand and predict the weather and climate.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0946725"/>
                  </a:ext>
                </a:extLst>
              </a:tr>
              <a:tr h="40595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mineralogist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Scientists who study and investigate minerals.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7098327"/>
                  </a:ext>
                </a:extLst>
              </a:tr>
              <a:tr h="360588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palaeontology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study of plants and animals that lived millions of years ago.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5728078"/>
                  </a:ext>
                </a:extLst>
              </a:tr>
              <a:tr h="360588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porosity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amount of space within a material.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6130537"/>
                  </a:ext>
                </a:extLst>
              </a:tr>
              <a:tr h="360588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pressure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measure of how much force is acting upon an area.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93433782"/>
                  </a:ext>
                </a:extLst>
              </a:tr>
              <a:tr h="54088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rock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A solid mass of minerals that have joined together over time. They are natural.</a:t>
                      </a:r>
                      <a:endParaRPr lang="en-GB" sz="110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60588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soil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Layer of the earth in which plants grow.</a:t>
                      </a:r>
                      <a:endParaRPr lang="en-GB" sz="110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5401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temperature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How hot or cold something is.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79169138"/>
                  </a:ext>
                </a:extLst>
              </a:tr>
              <a:tr h="360588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waterlogged</a:t>
                      </a: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area that is completely soaked or filled with water.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699349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FC7D80B-A151-0A44-AB76-0B7FC3D7D8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05717"/>
              </p:ext>
            </p:extLst>
          </p:nvPr>
        </p:nvGraphicFramePr>
        <p:xfrm>
          <a:off x="174686" y="2487265"/>
          <a:ext cx="2977276" cy="228051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77276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9740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0952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</a:rPr>
                        <a:t>Frederic Mohs </a:t>
                      </a:r>
                      <a:r>
                        <a:rPr lang="en-GB" sz="1050" dirty="0">
                          <a:latin typeface="Comic Sans MS" panose="030F0902030302020204" pitchFamily="66" charset="0"/>
                        </a:rPr>
                        <a:t>(1773-1839)</a:t>
                      </a:r>
                    </a:p>
                    <a:p>
                      <a:r>
                        <a:rPr lang="en-GB" sz="1050" dirty="0">
                          <a:latin typeface="Comic Sans MS" panose="030F0902030302020204" pitchFamily="66" charset="0"/>
                        </a:rPr>
                        <a:t>Mineralogist. Best known for developing the Mohs scale for mineral hardness.</a:t>
                      </a:r>
                      <a:endParaRPr lang="en-GB" sz="105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095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</a:rPr>
                        <a:t>Alfred Wegener </a:t>
                      </a:r>
                      <a:r>
                        <a:rPr lang="en-GB" sz="1050" b="0" dirty="0">
                          <a:latin typeface="Comic Sans MS" panose="030F0902030302020204" pitchFamily="66" charset="0"/>
                        </a:rPr>
                        <a:t>(1880-1930)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</a:rPr>
                        <a:t>Astronomer and meteorologist. Famous for developing the theory of continental drift.</a:t>
                      </a:r>
                      <a:endParaRPr lang="en-GB" sz="1050" b="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  <a:tr h="6591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</a:rPr>
                        <a:t>James Hutton </a:t>
                      </a:r>
                      <a:r>
                        <a:rPr lang="en-GB" sz="1050" b="0" dirty="0">
                          <a:latin typeface="Comic Sans MS" panose="030F0902030302020204" pitchFamily="66" charset="0"/>
                        </a:rPr>
                        <a:t>(1726-1797)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</a:rPr>
                        <a:t>Geologist. Developed a theory that the Earth is very old and and constantly being reshaped. Known also for his observations of rock formation</a:t>
                      </a:r>
                      <a:endParaRPr lang="en-GB" sz="1050" b="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22874681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725750"/>
              </p:ext>
            </p:extLst>
          </p:nvPr>
        </p:nvGraphicFramePr>
        <p:xfrm>
          <a:off x="3249541" y="441995"/>
          <a:ext cx="2612447" cy="242324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124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86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1: What are some properties of rocks?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707291977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2: How do volcanoes make igneous rocks?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28404128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3: Where can we find fossils?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01886392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4: Can rocks be changed?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939371675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5: Can rocks be recycled?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83046446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6: Why is soil important?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660699913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80FB99E5-5F58-40D9-626F-608659134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522" b="68421" l="35889" r="42496">
                        <a14:foregroundMark x1="38581" y1="49761" x2="38581" y2="49761"/>
                        <a14:foregroundMark x1="38254" y1="63876" x2="39233" y2="65072"/>
                        <a14:foregroundMark x1="38662" y1="68421" x2="38662" y2="68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099" t="47543" r="56592" b="30897"/>
          <a:stretch>
            <a:fillRect/>
          </a:stretch>
        </p:blipFill>
        <p:spPr>
          <a:xfrm>
            <a:off x="5124595" y="4803873"/>
            <a:ext cx="859617" cy="7603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3891089-181F-22B2-1D5C-453115EF99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816" b="67064" l="67727" r="74374">
                        <a14:foregroundMark x1="69168" y1="61483" x2="69168" y2="61483"/>
                        <a14:foregroundMark x1="69005" y1="60287" x2="69005" y2="60287"/>
                        <a14:foregroundMark x1="72349" y1="56699" x2="72349" y2="56699"/>
                        <a14:foregroundMark x1="70799" y1="58373" x2="70799" y2="58373"/>
                        <a14:foregroundMark x1="69576" y1="55024" x2="71452" y2="55502"/>
                        <a14:foregroundMark x1="68923" y1="52392" x2="70718" y2="52871"/>
                        <a14:foregroundMark x1="71941" y1="65311" x2="71941" y2="607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896" t="47660" r="24795" b="30780"/>
          <a:stretch>
            <a:fillRect/>
          </a:stretch>
        </p:blipFill>
        <p:spPr>
          <a:xfrm>
            <a:off x="4422454" y="5530691"/>
            <a:ext cx="859617" cy="76039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7C03AB0-2B9A-A3C0-A51D-73498577C6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816" b="67064" l="14967" r="21614">
                        <a14:foregroundMark x1="19168" y1="54785" x2="19168" y2="54785"/>
                        <a14:foregroundMark x1="19168" y1="53828" x2="19413" y2="555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36" t="47660" r="77555" b="30780"/>
          <a:stretch>
            <a:fillRect/>
          </a:stretch>
        </p:blipFill>
        <p:spPr>
          <a:xfrm>
            <a:off x="4442505" y="4799399"/>
            <a:ext cx="859617" cy="76039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B3A883D-672E-C528-A8AF-E4CCB362DC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795" b="67043" l="89191" r="95838">
                        <a14:foregroundMark x1="89152" y1="61722" x2="89152" y2="61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360" t="47639" r="3331" b="30801"/>
          <a:stretch>
            <a:fillRect/>
          </a:stretch>
        </p:blipFill>
        <p:spPr>
          <a:xfrm>
            <a:off x="5146323" y="5519116"/>
            <a:ext cx="859617" cy="760390"/>
          </a:xfrm>
          <a:prstGeom prst="rect">
            <a:avLst/>
          </a:prstGeom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4AF55F33-34B1-AC3B-D805-F8B798E20364}"/>
              </a:ext>
            </a:extLst>
          </p:cNvPr>
          <p:cNvGrpSpPr>
            <a:grpSpLocks noChangeAspect="1"/>
          </p:cNvGrpSpPr>
          <p:nvPr/>
        </p:nvGrpSpPr>
        <p:grpSpPr>
          <a:xfrm>
            <a:off x="183461" y="4826146"/>
            <a:ext cx="4190777" cy="1713564"/>
            <a:chOff x="400542" y="939955"/>
            <a:chExt cx="9624594" cy="3935393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6EBE0D22-E614-EF27-A4EB-BE1DF057A6E2}"/>
                </a:ext>
              </a:extLst>
            </p:cNvPr>
            <p:cNvGrpSpPr/>
            <p:nvPr/>
          </p:nvGrpSpPr>
          <p:grpSpPr>
            <a:xfrm>
              <a:off x="400542" y="939955"/>
              <a:ext cx="9624594" cy="3935393"/>
              <a:chOff x="161303" y="902825"/>
              <a:chExt cx="9624594" cy="3935393"/>
            </a:xfrm>
          </p:grpSpPr>
          <p:pic>
            <p:nvPicPr>
              <p:cNvPr id="1026" name="Picture 2" descr="Types of Rocks - Igneous, Sedimentary, Metamorphic">
                <a:extLst>
                  <a:ext uri="{FF2B5EF4-FFF2-40B4-BE49-F238E27FC236}">
                    <a16:creationId xmlns:a16="http://schemas.microsoft.com/office/drawing/2014/main" id="{46A8F902-20AF-F52A-B604-425BCFB1FAD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28" t="11748" r="65986" b="28661"/>
              <a:stretch>
                <a:fillRect/>
              </a:stretch>
            </p:blipFill>
            <p:spPr bwMode="auto">
              <a:xfrm>
                <a:off x="161303" y="902825"/>
                <a:ext cx="3208198" cy="39353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5" descr="A close-up of a stone&#10;&#10;AI-generated content may be incorrect.">
                <a:extLst>
                  <a:ext uri="{FF2B5EF4-FFF2-40B4-BE49-F238E27FC236}">
                    <a16:creationId xmlns:a16="http://schemas.microsoft.com/office/drawing/2014/main" id="{D36435DF-9B5A-FFEC-CEA5-3E3AE9C0C5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613413" y="2845006"/>
                <a:ext cx="1445209" cy="1456959"/>
              </a:xfrm>
              <a:prstGeom prst="rect">
                <a:avLst/>
              </a:prstGeom>
            </p:spPr>
          </p:pic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6BB66805-0D71-90BE-C033-C4522C459E19}"/>
                  </a:ext>
                </a:extLst>
              </p:cNvPr>
              <p:cNvGrpSpPr/>
              <p:nvPr/>
            </p:nvGrpSpPr>
            <p:grpSpPr>
              <a:xfrm>
                <a:off x="3369501" y="902825"/>
                <a:ext cx="3208198" cy="3935393"/>
                <a:chOff x="3369501" y="902825"/>
                <a:chExt cx="3208198" cy="3935393"/>
              </a:xfrm>
            </p:grpSpPr>
            <p:pic>
              <p:nvPicPr>
                <p:cNvPr id="27" name="Picture 2" descr="Types of Rocks - Igneous, Sedimentary, Metamorphic">
                  <a:extLst>
                    <a:ext uri="{FF2B5EF4-FFF2-40B4-BE49-F238E27FC236}">
                      <a16:creationId xmlns:a16="http://schemas.microsoft.com/office/drawing/2014/main" id="{254A74BB-06AE-67FC-F752-8F789F31E51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3802" t="11748" r="33812" b="28662"/>
                <a:stretch>
                  <a:fillRect/>
                </a:stretch>
              </p:blipFill>
              <p:spPr bwMode="auto">
                <a:xfrm>
                  <a:off x="3369501" y="902825"/>
                  <a:ext cx="3208198" cy="393539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9" name="Picture 28" descr="A black rock with text&#10;&#10;AI-generated content may be incorrect.">
                  <a:extLst>
                    <a:ext uri="{FF2B5EF4-FFF2-40B4-BE49-F238E27FC236}">
                      <a16:creationId xmlns:a16="http://schemas.microsoft.com/office/drawing/2014/main" id="{E9937550-2B1C-6352-9F7D-6CF02B60A3F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973600" y="2331862"/>
                  <a:ext cx="1303643" cy="1325738"/>
                </a:xfrm>
                <a:prstGeom prst="rect">
                  <a:avLst/>
                </a:prstGeom>
              </p:spPr>
            </p:pic>
            <p:sp>
              <p:nvSpPr>
                <p:cNvPr id="30" name="Rectangle 29">
                  <a:extLst>
                    <a:ext uri="{FF2B5EF4-FFF2-40B4-BE49-F238E27FC236}">
                      <a16:creationId xmlns:a16="http://schemas.microsoft.com/office/drawing/2014/main" id="{89052A86-CEB2-413E-629E-B25D0EB97F00}"/>
                    </a:ext>
                  </a:extLst>
                </p:cNvPr>
                <p:cNvSpPr/>
                <p:nvPr/>
              </p:nvSpPr>
              <p:spPr>
                <a:xfrm>
                  <a:off x="4838218" y="3657600"/>
                  <a:ext cx="1655179" cy="879676"/>
                </a:xfrm>
                <a:prstGeom prst="rect">
                  <a:avLst/>
                </a:prstGeom>
                <a:solidFill>
                  <a:srgbClr val="BDFDFF"/>
                </a:solidFill>
                <a:ln>
                  <a:solidFill>
                    <a:srgbClr val="BDFDFF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5D7D7E7D-75A1-B244-8A35-3B2EBD75F6D4}"/>
                    </a:ext>
                  </a:extLst>
                </p:cNvPr>
                <p:cNvSpPr/>
                <p:nvPr/>
              </p:nvSpPr>
              <p:spPr>
                <a:xfrm>
                  <a:off x="4638619" y="4167013"/>
                  <a:ext cx="1004535" cy="286147"/>
                </a:xfrm>
                <a:prstGeom prst="rect">
                  <a:avLst/>
                </a:prstGeom>
                <a:solidFill>
                  <a:srgbClr val="BDFDFF"/>
                </a:solidFill>
                <a:ln>
                  <a:solidFill>
                    <a:srgbClr val="BDFDFF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Rectangle 31">
                  <a:extLst>
                    <a:ext uri="{FF2B5EF4-FFF2-40B4-BE49-F238E27FC236}">
                      <a16:creationId xmlns:a16="http://schemas.microsoft.com/office/drawing/2014/main" id="{27366893-A68F-730B-480A-A1CBD621F29D}"/>
                    </a:ext>
                  </a:extLst>
                </p:cNvPr>
                <p:cNvSpPr/>
                <p:nvPr/>
              </p:nvSpPr>
              <p:spPr>
                <a:xfrm rot="5400000">
                  <a:off x="4530104" y="3915084"/>
                  <a:ext cx="1004535" cy="286147"/>
                </a:xfrm>
                <a:prstGeom prst="rect">
                  <a:avLst/>
                </a:prstGeom>
                <a:solidFill>
                  <a:srgbClr val="BDFDFF"/>
                </a:solidFill>
                <a:ln>
                  <a:solidFill>
                    <a:srgbClr val="BDFDFF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pic>
            <p:nvPicPr>
              <p:cNvPr id="36" name="Picture 2" descr="Types of Rocks - Igneous, Sedimentary, Metamorphic">
                <a:extLst>
                  <a:ext uri="{FF2B5EF4-FFF2-40B4-BE49-F238E27FC236}">
                    <a16:creationId xmlns:a16="http://schemas.microsoft.com/office/drawing/2014/main" id="{0098625B-004E-F98E-6752-9B1C2879288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6291" t="11432" r="1323" b="28979"/>
              <a:stretch>
                <a:fillRect/>
              </a:stretch>
            </p:blipFill>
            <p:spPr bwMode="auto">
              <a:xfrm>
                <a:off x="6577699" y="902825"/>
                <a:ext cx="3208198" cy="39353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41" descr="A close-up of a rock&#10;&#10;AI-generated content may be incorrect.">
                <a:extLst>
                  <a:ext uri="{FF2B5EF4-FFF2-40B4-BE49-F238E27FC236}">
                    <a16:creationId xmlns:a16="http://schemas.microsoft.com/office/drawing/2014/main" id="{8F7338EA-088B-1872-9FE1-053E835F53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8347871" y="3272568"/>
                <a:ext cx="1350478" cy="1394396"/>
              </a:xfrm>
              <a:prstGeom prst="rect">
                <a:avLst/>
              </a:prstGeom>
            </p:spPr>
          </p:pic>
        </p:grp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AFE73CB5-5300-A56A-E379-EDE809949A47}"/>
                </a:ext>
              </a:extLst>
            </p:cNvPr>
            <p:cNvSpPr/>
            <p:nvPr/>
          </p:nvSpPr>
          <p:spPr>
            <a:xfrm>
              <a:off x="591111" y="4496735"/>
              <a:ext cx="2778390" cy="378613"/>
            </a:xfrm>
            <a:prstGeom prst="rect">
              <a:avLst/>
            </a:prstGeom>
            <a:solidFill>
              <a:srgbClr val="BDFDFF"/>
            </a:solidFill>
            <a:ln>
              <a:solidFill>
                <a:srgbClr val="BDFD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B56909B-FA29-DC67-EA7F-B537E9CE2F4B}"/>
                </a:ext>
              </a:extLst>
            </p:cNvPr>
            <p:cNvSpPr/>
            <p:nvPr/>
          </p:nvSpPr>
          <p:spPr>
            <a:xfrm>
              <a:off x="3712604" y="3694731"/>
              <a:ext cx="1437470" cy="1136510"/>
            </a:xfrm>
            <a:prstGeom prst="rect">
              <a:avLst/>
            </a:prstGeom>
            <a:solidFill>
              <a:srgbClr val="BDFDFF"/>
            </a:solidFill>
            <a:ln>
              <a:solidFill>
                <a:srgbClr val="BDFD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7" name="Picture 46" descr="A close-up of a rock&#10;&#10;AI-generated content may be incorrect.">
              <a:extLst>
                <a:ext uri="{FF2B5EF4-FFF2-40B4-BE49-F238E27FC236}">
                  <a16:creationId xmlns:a16="http://schemas.microsoft.com/office/drawing/2014/main" id="{D820FF2A-F179-8F46-88D3-AC7A97186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568143" y="3663617"/>
              <a:ext cx="1289392" cy="1179188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D53D1CE8-FC34-1FA0-DC66-A6FF794D4190}"/>
              </a:ext>
            </a:extLst>
          </p:cNvPr>
          <p:cNvGrpSpPr>
            <a:grpSpLocks noChangeAspect="1"/>
          </p:cNvGrpSpPr>
          <p:nvPr/>
        </p:nvGrpSpPr>
        <p:grpSpPr>
          <a:xfrm>
            <a:off x="3172569" y="2865243"/>
            <a:ext cx="2747396" cy="1820759"/>
            <a:chOff x="1701647" y="4009690"/>
            <a:chExt cx="6707052" cy="4444909"/>
          </a:xfrm>
        </p:grpSpPr>
        <p:sp>
          <p:nvSpPr>
            <p:cNvPr id="58" name="Freeform 21">
              <a:extLst>
                <a:ext uri="{FF2B5EF4-FFF2-40B4-BE49-F238E27FC236}">
                  <a16:creationId xmlns:a16="http://schemas.microsoft.com/office/drawing/2014/main" id="{29653F1A-7718-663F-6CD6-DCF699EC3B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1647" y="4009690"/>
              <a:ext cx="6443913" cy="4444909"/>
            </a:xfrm>
            <a:custGeom>
              <a:avLst/>
              <a:gdLst/>
              <a:ahLst/>
              <a:cxnLst/>
              <a:rect l="l" t="t" r="r" b="b"/>
              <a:pathLst>
                <a:path w="8591884" h="5926545">
                  <a:moveTo>
                    <a:pt x="0" y="0"/>
                  </a:moveTo>
                  <a:lnTo>
                    <a:pt x="8591884" y="0"/>
                  </a:lnTo>
                  <a:lnTo>
                    <a:pt x="8591884" y="5926545"/>
                  </a:lnTo>
                  <a:lnTo>
                    <a:pt x="0" y="59265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TextBox 22">
              <a:extLst>
                <a:ext uri="{FF2B5EF4-FFF2-40B4-BE49-F238E27FC236}">
                  <a16:creationId xmlns:a16="http://schemas.microsoft.com/office/drawing/2014/main" id="{3AF74BCC-5A96-473C-7C99-07E24048633D}"/>
                </a:ext>
              </a:extLst>
            </p:cNvPr>
            <p:cNvSpPr txBox="1"/>
            <p:nvPr/>
          </p:nvSpPr>
          <p:spPr>
            <a:xfrm>
              <a:off x="8251648" y="4844166"/>
              <a:ext cx="153963" cy="3587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A</a:t>
              </a:r>
            </a:p>
          </p:txBody>
        </p:sp>
        <p:sp>
          <p:nvSpPr>
            <p:cNvPr id="60" name="TextBox 23">
              <a:extLst>
                <a:ext uri="{FF2B5EF4-FFF2-40B4-BE49-F238E27FC236}">
                  <a16:creationId xmlns:a16="http://schemas.microsoft.com/office/drawing/2014/main" id="{5ABB44BF-0FD0-0D4E-B2ED-DE7A4F974CD0}"/>
                </a:ext>
              </a:extLst>
            </p:cNvPr>
            <p:cNvSpPr txBox="1"/>
            <p:nvPr/>
          </p:nvSpPr>
          <p:spPr>
            <a:xfrm>
              <a:off x="8257415" y="5445316"/>
              <a:ext cx="142429" cy="3587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B</a:t>
              </a:r>
            </a:p>
          </p:txBody>
        </p:sp>
        <p:sp>
          <p:nvSpPr>
            <p:cNvPr id="61" name="TextBox 24">
              <a:extLst>
                <a:ext uri="{FF2B5EF4-FFF2-40B4-BE49-F238E27FC236}">
                  <a16:creationId xmlns:a16="http://schemas.microsoft.com/office/drawing/2014/main" id="{39F39C84-F264-5974-1C86-695150714AC5}"/>
                </a:ext>
              </a:extLst>
            </p:cNvPr>
            <p:cNvSpPr txBox="1"/>
            <p:nvPr/>
          </p:nvSpPr>
          <p:spPr>
            <a:xfrm>
              <a:off x="8248560" y="7944622"/>
              <a:ext cx="160139" cy="3587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</a:t>
              </a:r>
            </a:p>
          </p:txBody>
        </p:sp>
        <p:sp>
          <p:nvSpPr>
            <p:cNvPr id="62" name="TextBox 25">
              <a:extLst>
                <a:ext uri="{FF2B5EF4-FFF2-40B4-BE49-F238E27FC236}">
                  <a16:creationId xmlns:a16="http://schemas.microsoft.com/office/drawing/2014/main" id="{1D5222AE-E21C-61C7-826E-21D5FBD463CC}"/>
                </a:ext>
              </a:extLst>
            </p:cNvPr>
            <p:cNvSpPr txBox="1"/>
            <p:nvPr/>
          </p:nvSpPr>
          <p:spPr>
            <a:xfrm>
              <a:off x="8267164" y="6189237"/>
              <a:ext cx="134466" cy="3587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5496</TotalTime>
  <Words>348</Words>
  <Application>Microsoft Macintosh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(MS) Bold</vt:lpstr>
      <vt:lpstr>Calibri Light</vt:lpstr>
      <vt:lpstr>Comic Sans MS</vt:lpstr>
      <vt:lpstr>Office Theme</vt:lpstr>
      <vt:lpstr>Rocks     | Diamond       |           Science      |        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110</cp:revision>
  <cp:lastPrinted>2022-04-21T11:24:49Z</cp:lastPrinted>
  <dcterms:created xsi:type="dcterms:W3CDTF">2017-10-15T20:56:30Z</dcterms:created>
  <dcterms:modified xsi:type="dcterms:W3CDTF">2025-08-24T16:03:11Z</dcterms:modified>
</cp:coreProperties>
</file>