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3827C53-2DD0-7142-8FD9-8C104F3DD826}" v="24" dt="2026-08-26T11:45:19.90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741" autoAdjust="0"/>
    <p:restoredTop sz="94565"/>
  </p:normalViewPr>
  <p:slideViewPr>
    <p:cSldViewPr snapToGrid="0" snapToObjects="1">
      <p:cViewPr varScale="1">
        <p:scale>
          <a:sx n="105" d="100"/>
          <a:sy n="105" d="100"/>
        </p:scale>
        <p:origin x="133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8/26/26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23568" y="185978"/>
            <a:ext cx="9737624" cy="227461"/>
          </a:xfrm>
        </p:spPr>
        <p:txBody>
          <a:bodyPr numCol="1">
            <a:noAutofit/>
          </a:bodyPr>
          <a:lstStyle/>
          <a:p>
            <a:r>
              <a:rPr lang="en-US" sz="1800" b="1" u="sng" dirty="0">
                <a:latin typeface="Letter-join Break 3" panose="02000505000000020003" pitchFamily="2" charset="0"/>
              </a:rPr>
              <a:t>Living things and their habitats 	  |       Emerald 	|        Science	|       Spring 2 </a:t>
            </a:r>
            <a:endParaRPr lang="en-US" sz="2000" b="1" u="sng" dirty="0">
              <a:latin typeface="Letter-join Break 3" panose="02000505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6748830"/>
              </p:ext>
            </p:extLst>
          </p:nvPr>
        </p:nvGraphicFramePr>
        <p:xfrm>
          <a:off x="110902" y="403636"/>
          <a:ext cx="2910381" cy="20759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3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569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Letter-join Break 3" panose="02000505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That flowers play a part in the life cycle including pollination and seed formation.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Recognise that living things can be grouped in a variety of ways.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That environments can change which can pose a danger to living things.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How to construct and interpret food chains, identifying producers, predators and prey.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131818402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1001234"/>
              </p:ext>
            </p:extLst>
          </p:nvPr>
        </p:nvGraphicFramePr>
        <p:xfrm>
          <a:off x="6257635" y="431781"/>
          <a:ext cx="3327993" cy="6096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26482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063164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11931"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09784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asexual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To reproduce without a mate. 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39519281"/>
                  </a:ext>
                </a:extLst>
              </a:tr>
              <a:tr h="614676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camouflaged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When an animal or object is hidden because it blends in with its surroundings.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40413789"/>
                  </a:ext>
                </a:extLst>
              </a:tr>
              <a:tr h="409784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clone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A copy of a cell or of an entire living thing.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63518332"/>
                  </a:ext>
                </a:extLst>
              </a:tr>
              <a:tr h="819568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cocoon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A covering or case made by some animals to protect themselves or their young as they develop into adults. 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91665948"/>
                  </a:ext>
                </a:extLst>
              </a:tr>
              <a:tr h="409784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fertilisation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When an egg and pollen (or sperm) join. 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53247618"/>
                  </a:ext>
                </a:extLst>
              </a:tr>
              <a:tr h="819568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metamorphosis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A dramatic change in the life cycle of an animal in which it ends up looking totally different. 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88035880"/>
                  </a:ext>
                </a:extLst>
              </a:tr>
              <a:tr h="614676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offspring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The child or young of a particular human, animal, or plant.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819568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regenerate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The process by which plants and animals replace lost or damaged parts by regrowing them.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81736547"/>
                  </a:ext>
                </a:extLst>
              </a:tr>
              <a:tr h="614676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variation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The differences between individuals of the same species. 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69031288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8049422"/>
              </p:ext>
            </p:extLst>
          </p:nvPr>
        </p:nvGraphicFramePr>
        <p:xfrm>
          <a:off x="3076793" y="431778"/>
          <a:ext cx="3125332" cy="289837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253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280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600" dirty="0">
                          <a:latin typeface="Letter-join Break 3" panose="02000505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9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1: Do all animals develop in the same way?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880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2: What is metamorphosis?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2880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3: What is inside a cocoon?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3969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4: What came first the chicken or the egg?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969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5: Why is there variation amongst living things?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3969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6: Do you always need two parents to reproduce?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306B18-0BB0-2B55-AC5C-2F9DE42A91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8665172"/>
              </p:ext>
            </p:extLst>
          </p:nvPr>
        </p:nvGraphicFramePr>
        <p:xfrm>
          <a:off x="106378" y="2564599"/>
          <a:ext cx="2888143" cy="124587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888143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261633">
                <a:tc>
                  <a:txBody>
                    <a:bodyPr/>
                    <a:lstStyle/>
                    <a:p>
                      <a:pPr algn="ctr"/>
                      <a:r>
                        <a:rPr lang="en-US" sz="1600" u="none" dirty="0">
                          <a:solidFill>
                            <a:schemeClr val="bg1"/>
                          </a:solidFill>
                          <a:latin typeface="Letter-join Break 3" panose="02000505000000020003" pitchFamily="2" charset="0"/>
                        </a:rPr>
                        <a:t>Scientists/Inventors: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706270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David Attenborough (1926 – present)</a:t>
                      </a:r>
                    </a:p>
                    <a:p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British natural historian and broadcaster and avid climate change campaigner.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</a:tbl>
          </a:graphicData>
        </a:graphic>
      </p:graphicFrame>
      <p:pic>
        <p:nvPicPr>
          <p:cNvPr id="1029" name="Picture 5" descr="Complete Metamorphosis in Insects | Ask ...">
            <a:extLst>
              <a:ext uri="{FF2B5EF4-FFF2-40B4-BE49-F238E27FC236}">
                <a16:creationId xmlns:a16="http://schemas.microsoft.com/office/drawing/2014/main" id="{201BBE7D-BECD-B0E1-001C-3917FE8E03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78" y="3765648"/>
            <a:ext cx="3343369" cy="1225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Biology Notes for A level: #138 Genetic variation">
            <a:extLst>
              <a:ext uri="{FF2B5EF4-FFF2-40B4-BE49-F238E27FC236}">
                <a16:creationId xmlns:a16="http://schemas.microsoft.com/office/drawing/2014/main" id="{1C7FCE1D-BF7C-C4E3-7E9E-4A83C330C8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27308" y="3429000"/>
            <a:ext cx="2835257" cy="1825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015C7E2-93B8-DB6B-3E86-6B02D0CC08B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296841" y="5624994"/>
            <a:ext cx="897633" cy="873041"/>
          </a:xfrm>
          <a:prstGeom prst="rect">
            <a:avLst/>
          </a:prstGeom>
        </p:spPr>
      </p:pic>
      <p:pic>
        <p:nvPicPr>
          <p:cNvPr id="5" name="Content Placeholder 6">
            <a:extLst>
              <a:ext uri="{FF2B5EF4-FFF2-40B4-BE49-F238E27FC236}">
                <a16:creationId xmlns:a16="http://schemas.microsoft.com/office/drawing/2014/main" id="{BC21C9B2-9D9E-DCDC-8FFE-52EFD7C949C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r="12015"/>
          <a:stretch>
            <a:fillRect/>
          </a:stretch>
        </p:blipFill>
        <p:spPr>
          <a:xfrm>
            <a:off x="732599" y="5688657"/>
            <a:ext cx="822245" cy="7746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2B1CC42-527F-43F3-B131-96E86811F69F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8806" r="9376"/>
          <a:stretch>
            <a:fillRect/>
          </a:stretch>
        </p:blipFill>
        <p:spPr>
          <a:xfrm>
            <a:off x="3131347" y="5633482"/>
            <a:ext cx="8001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AF3841B-3CD5-3A1C-6C76-7F8F229E6F45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4617152" y="5633482"/>
            <a:ext cx="8763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ED2F709-1CE1-A182-8D4E-BEA346328C94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5515" r="10370"/>
          <a:stretch>
            <a:fillRect/>
          </a:stretch>
        </p:blipFill>
        <p:spPr>
          <a:xfrm>
            <a:off x="1575429" y="5642443"/>
            <a:ext cx="796412" cy="88533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3221467-6134-535A-862B-19341A4AE54F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b="6756"/>
          <a:stretch>
            <a:fillRect/>
          </a:stretch>
        </p:blipFill>
        <p:spPr>
          <a:xfrm>
            <a:off x="5438601" y="5633482"/>
            <a:ext cx="800100" cy="8763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65582C5-B236-CD59-BFC2-B7CF6DAA7772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7692" r="11539" b="6756"/>
          <a:stretch>
            <a:fillRect/>
          </a:stretch>
        </p:blipFill>
        <p:spPr>
          <a:xfrm>
            <a:off x="3891688" y="5633482"/>
            <a:ext cx="800100" cy="8763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CE332BB-2642-65C7-CB30-6C06599119EB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r="9667"/>
          <a:stretch>
            <a:fillRect/>
          </a:stretch>
        </p:blipFill>
        <p:spPr>
          <a:xfrm>
            <a:off x="-32700" y="5624994"/>
            <a:ext cx="821961" cy="885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177460F-371C-4CF4-88E7-CC8ACE0203C6}">
  <ds:schemaRefs>
    <ds:schemaRef ds:uri="http://purl.org/dc/elements/1.1/"/>
    <ds:schemaRef ds:uri="f6f299f5-ecec-478b-91e3-ae014ed9ae24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purl.org/dc/terms/"/>
    <ds:schemaRef ds:uri="http://purl.org/dc/dcmitype/"/>
    <ds:schemaRef ds:uri="http://schemas.microsoft.com/office/infopath/2007/PartnerControls"/>
    <ds:schemaRef ds:uri="4dd4349b-18a2-49e7-a2f7-c64cfce16d95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EF469E5-D22B-4D8A-98C9-524C560E954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168C4E5-A7BA-411C-AF88-2CD3A6C589C9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5596</TotalTime>
  <Words>304</Words>
  <Application>Microsoft Macintosh PowerPoint</Application>
  <PresentationFormat>A4 Paper (210x297 mm)</PresentationFormat>
  <Paragraphs>36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Break 3</vt:lpstr>
      <vt:lpstr>Office Theme</vt:lpstr>
      <vt:lpstr>Living things and their habitats    |       Emerald  |        Science |       Spring 2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112</cp:revision>
  <cp:lastPrinted>2025-02-12T14:59:06Z</cp:lastPrinted>
  <dcterms:created xsi:type="dcterms:W3CDTF">2017-10-15T20:56:30Z</dcterms:created>
  <dcterms:modified xsi:type="dcterms:W3CDTF">2026-08-26T11:45:27Z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