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4C77DBA-C9C3-4E49-A2BA-A132A170F45B}" v="43" dt="2026-08-17T09:29:18.3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41" autoAdjust="0"/>
    <p:restoredTop sz="94565"/>
  </p:normalViewPr>
  <p:slideViewPr>
    <p:cSldViewPr snapToGrid="0" snapToObjects="1">
      <p:cViewPr>
        <p:scale>
          <a:sx n="104" d="100"/>
          <a:sy n="104" d="100"/>
        </p:scale>
        <p:origin x="1376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8/17/26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jpeg"/><Relationship Id="rId10" Type="http://schemas.openxmlformats.org/officeDocument/2006/relationships/image" Target="../media/image7.png"/><Relationship Id="rId4" Type="http://schemas.microsoft.com/office/2007/relationships/hdphoto" Target="../media/hdphoto1.wdp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188" y="205533"/>
            <a:ext cx="9737624" cy="227461"/>
          </a:xfrm>
        </p:spPr>
        <p:txBody>
          <a:bodyPr numCol="1">
            <a:noAutofit/>
          </a:bodyPr>
          <a:lstStyle/>
          <a:p>
            <a:r>
              <a:rPr lang="en-US" sz="1800" b="1" u="sng" dirty="0">
                <a:latin typeface="Letter-join Break 3" panose="02000505000000020003" pitchFamily="2" charset="0"/>
              </a:rPr>
              <a:t>Sound		|       Diamond 	|	Science		|       Spring 1 </a:t>
            </a:r>
            <a:endParaRPr lang="en-US" sz="20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0406828"/>
              </p:ext>
            </p:extLst>
          </p:nvPr>
        </p:nvGraphicFramePr>
        <p:xfrm>
          <a:off x="206476" y="495690"/>
          <a:ext cx="2910381" cy="21225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3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6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The suitability of everyday materials; shapes can be changed by squashing, bending or twisting.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What part of the body is associated with each sense.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Different states of matter have different properties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0148595"/>
              </p:ext>
            </p:extLst>
          </p:nvPr>
        </p:nvGraphicFramePr>
        <p:xfrm>
          <a:off x="6518406" y="495691"/>
          <a:ext cx="3181117" cy="600856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9205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89065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52543">
                <a:tc gridSpan="2">
                  <a:txBody>
                    <a:bodyPr/>
                    <a:lstStyle/>
                    <a:p>
                      <a:pPr algn="l"/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0822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amplifier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machine that makes sounds louder.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45642359"/>
                  </a:ext>
                </a:extLst>
              </a:tr>
              <a:tr h="4486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audible range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range of sounds that humans can hear.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66154225"/>
                  </a:ext>
                </a:extLst>
              </a:tr>
              <a:tr h="6123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audiologist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hearing doctor who helps people with hearing problems.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74792178"/>
                  </a:ext>
                </a:extLst>
              </a:tr>
              <a:tr h="40822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decibel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The unit used to measure sound and how loud it is. 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01127836"/>
                  </a:ext>
                </a:extLst>
              </a:tr>
              <a:tr h="612336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echo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A sound you hear again because sound waves have have reflected off a surface. 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7376901"/>
                  </a:ext>
                </a:extLst>
              </a:tr>
              <a:tr h="40822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hertz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unit used to measure how fast something vibrates.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22494213"/>
                  </a:ext>
                </a:extLst>
              </a:tr>
              <a:tr h="308636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pitch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How high or low a sound is. 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40822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sound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A type of energy that you can hear.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40822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sonar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method of finding objects using sound waves.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612336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ultrasound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Very high frequency sound waves that humans cannot hear.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81736547"/>
                  </a:ext>
                </a:extLst>
              </a:tr>
              <a:tr h="612336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vibration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A quick movement forwards and backwards that makes a sound. 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  <a:tr h="40822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volume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How loud or quiet a sound is. 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8613156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463523"/>
              </p:ext>
            </p:extLst>
          </p:nvPr>
        </p:nvGraphicFramePr>
        <p:xfrm>
          <a:off x="3249682" y="534921"/>
          <a:ext cx="3048289" cy="20440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482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03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74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How are sounds made?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674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How does sound travel?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2674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How do our ears work?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674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Big or small?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2674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High or low?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674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Can you keep the noise down?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7335370"/>
              </p:ext>
            </p:extLst>
          </p:nvPr>
        </p:nvGraphicFramePr>
        <p:xfrm>
          <a:off x="206476" y="2753875"/>
          <a:ext cx="2910381" cy="1459232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910381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253846">
                <a:tc>
                  <a:txBody>
                    <a:bodyPr/>
                    <a:lstStyle/>
                    <a:p>
                      <a:pPr algn="l"/>
                      <a:r>
                        <a:rPr lang="en-US" sz="1600" dirty="0">
                          <a:solidFill>
                            <a:schemeClr val="bg1"/>
                          </a:solidFill>
                          <a:latin typeface="Letter-join Break 3" panose="02000505000000020003" pitchFamily="2" charset="0"/>
                        </a:rPr>
                        <a:t>Scientists/Inventors:</a:t>
                      </a:r>
                    </a:p>
                  </a:txBody>
                  <a:tcPr marL="74295" marR="74295" marT="37148" marB="37148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58608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Alexander Graham Bell (1847-1922)</a:t>
                      </a:r>
                    </a:p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Scottish-Canadian inventor, scientist and engineer who is credited with inventing the first practical telephone. He also made the first phone call.</a:t>
                      </a:r>
                    </a:p>
                  </a:txBody>
                  <a:tcPr marL="74295" marR="74295" marT="37148" marB="37148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</a:tbl>
          </a:graphicData>
        </a:graphic>
      </p:graphicFrame>
      <p:pic>
        <p:nvPicPr>
          <p:cNvPr id="1026" name="Picture 2" descr="Alexander Graham Bell Experimental ...">
            <a:extLst>
              <a:ext uri="{FF2B5EF4-FFF2-40B4-BE49-F238E27FC236}">
                <a16:creationId xmlns:a16="http://schemas.microsoft.com/office/drawing/2014/main" id="{56E9F1A8-7084-0F74-50B6-1605532AE4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794" b="89691" l="9653" r="90734">
                        <a14:foregroundMark x1="90734" y1="43814" x2="90734" y2="438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387" y="4379667"/>
            <a:ext cx="1688590" cy="126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535139A-6242-329A-CA70-DD4B104C76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83268" y="2641604"/>
            <a:ext cx="3181116" cy="1982895"/>
          </a:xfrm>
          <a:prstGeom prst="rect">
            <a:avLst/>
          </a:prstGeom>
        </p:spPr>
      </p:pic>
      <p:pic>
        <p:nvPicPr>
          <p:cNvPr id="19" name="Picture 18" descr="A yellow circle with a ruler and a magnifying glass&#10;&#10;AI-generated content may be incorrect.">
            <a:extLst>
              <a:ext uri="{FF2B5EF4-FFF2-40B4-BE49-F238E27FC236}">
                <a16:creationId xmlns:a16="http://schemas.microsoft.com/office/drawing/2014/main" id="{F9B37207-EE94-2EBE-960A-4E930A9116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29541" y="5640490"/>
            <a:ext cx="927100" cy="901700"/>
          </a:xfrm>
          <a:prstGeom prst="rect">
            <a:avLst/>
          </a:prstGeom>
        </p:spPr>
      </p:pic>
      <p:pic>
        <p:nvPicPr>
          <p:cNvPr id="20" name="Content Placeholder 6" descr="A blue circle with arrows and arrows in it&#10;&#10;AI-generated content may be incorrect.">
            <a:extLst>
              <a:ext uri="{FF2B5EF4-FFF2-40B4-BE49-F238E27FC236}">
                <a16:creationId xmlns:a16="http://schemas.microsoft.com/office/drawing/2014/main" id="{9ADE287A-BB3C-BED0-E199-248E38C9AAD7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r="12015"/>
          <a:stretch>
            <a:fillRect/>
          </a:stretch>
        </p:blipFill>
        <p:spPr>
          <a:xfrm>
            <a:off x="765299" y="5704153"/>
            <a:ext cx="849236" cy="800100"/>
          </a:xfrm>
          <a:prstGeom prst="rect">
            <a:avLst/>
          </a:prstGeom>
        </p:spPr>
      </p:pic>
      <p:pic>
        <p:nvPicPr>
          <p:cNvPr id="21" name="Picture 20" descr="A purple circle with white squares&#10;&#10;AI-generated content may be incorrect.">
            <a:extLst>
              <a:ext uri="{FF2B5EF4-FFF2-40B4-BE49-F238E27FC236}">
                <a16:creationId xmlns:a16="http://schemas.microsoft.com/office/drawing/2014/main" id="{EF2AF9FA-E765-2166-59BC-8CAD049BEEDB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8806" r="9376"/>
          <a:stretch>
            <a:fillRect/>
          </a:stretch>
        </p:blipFill>
        <p:spPr>
          <a:xfrm>
            <a:off x="3177953" y="5653190"/>
            <a:ext cx="800100" cy="876300"/>
          </a:xfrm>
          <a:prstGeom prst="rect">
            <a:avLst/>
          </a:prstGeom>
        </p:spPr>
      </p:pic>
      <p:pic>
        <p:nvPicPr>
          <p:cNvPr id="22" name="Picture 21" descr="A light bulb with a flower inside&#10;&#10;AI-generated content may be incorrect.">
            <a:extLst>
              <a:ext uri="{FF2B5EF4-FFF2-40B4-BE49-F238E27FC236}">
                <a16:creationId xmlns:a16="http://schemas.microsoft.com/office/drawing/2014/main" id="{4B7BBFF6-3B2F-00FD-1A29-CB21CCFE12D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77156" y="5653190"/>
            <a:ext cx="876300" cy="876300"/>
          </a:xfrm>
          <a:prstGeom prst="rect">
            <a:avLst/>
          </a:prstGeom>
        </p:spPr>
      </p:pic>
      <p:pic>
        <p:nvPicPr>
          <p:cNvPr id="23" name="Picture 22" descr="A green circle with a graph in it&#10;&#10;AI-generated content may be incorrect.">
            <a:extLst>
              <a:ext uri="{FF2B5EF4-FFF2-40B4-BE49-F238E27FC236}">
                <a16:creationId xmlns:a16="http://schemas.microsoft.com/office/drawing/2014/main" id="{C7D973DB-7763-798D-4A9D-35400308EC3E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5515" r="10370"/>
          <a:stretch>
            <a:fillRect/>
          </a:stretch>
        </p:blipFill>
        <p:spPr>
          <a:xfrm>
            <a:off x="1608128" y="5657939"/>
            <a:ext cx="822555" cy="914400"/>
          </a:xfrm>
          <a:prstGeom prst="rect">
            <a:avLst/>
          </a:prstGeom>
        </p:spPr>
      </p:pic>
      <p:pic>
        <p:nvPicPr>
          <p:cNvPr id="24" name="Picture 23" descr="A purple circle with a gear and arrows&#10;&#10;AI-generated content may be incorrect.">
            <a:extLst>
              <a:ext uri="{FF2B5EF4-FFF2-40B4-BE49-F238E27FC236}">
                <a16:creationId xmlns:a16="http://schemas.microsoft.com/office/drawing/2014/main" id="{B686D953-109B-9757-2547-60CA7AF54435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b="6756"/>
          <a:stretch>
            <a:fillRect/>
          </a:stretch>
        </p:blipFill>
        <p:spPr>
          <a:xfrm>
            <a:off x="5485207" y="5653190"/>
            <a:ext cx="800100" cy="876300"/>
          </a:xfrm>
          <a:prstGeom prst="rect">
            <a:avLst/>
          </a:prstGeom>
        </p:spPr>
      </p:pic>
      <p:pic>
        <p:nvPicPr>
          <p:cNvPr id="15" name="Picture 14" descr="A picture containing text&#10;&#10;Description automatically generated">
            <a:extLst>
              <a:ext uri="{FF2B5EF4-FFF2-40B4-BE49-F238E27FC236}">
                <a16:creationId xmlns:a16="http://schemas.microsoft.com/office/drawing/2014/main" id="{169E50B5-EEA4-3648-32A0-F6C453B86C16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801" t="27977" r="23867" b="23111"/>
          <a:stretch/>
        </p:blipFill>
        <p:spPr>
          <a:xfrm>
            <a:off x="4160160" y="4530568"/>
            <a:ext cx="2210610" cy="1302753"/>
          </a:xfrm>
          <a:prstGeom prst="rect">
            <a:avLst/>
          </a:prstGeom>
        </p:spPr>
      </p:pic>
      <p:pic>
        <p:nvPicPr>
          <p:cNvPr id="25" name="Picture 24" descr="A black and white icon with a person pointing at a graph&#10;&#10;AI-generated content may be incorrect.">
            <a:extLst>
              <a:ext uri="{FF2B5EF4-FFF2-40B4-BE49-F238E27FC236}">
                <a16:creationId xmlns:a16="http://schemas.microsoft.com/office/drawing/2014/main" id="{57E44C26-F519-4D72-77B5-6ED950629EF2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7692" r="11539" b="6756"/>
          <a:stretch>
            <a:fillRect/>
          </a:stretch>
        </p:blipFill>
        <p:spPr>
          <a:xfrm>
            <a:off x="3938294" y="5653190"/>
            <a:ext cx="800100" cy="876300"/>
          </a:xfrm>
          <a:prstGeom prst="rect">
            <a:avLst/>
          </a:prstGeom>
        </p:spPr>
      </p:pic>
      <p:pic>
        <p:nvPicPr>
          <p:cNvPr id="26" name="Picture 25" descr="A red circle with a question mark in the middle&#10;&#10;AI-generated content may be incorrect.">
            <a:extLst>
              <a:ext uri="{FF2B5EF4-FFF2-40B4-BE49-F238E27FC236}">
                <a16:creationId xmlns:a16="http://schemas.microsoft.com/office/drawing/2014/main" id="{C399F9D9-FCF9-90A0-CDCD-F3A534837E80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r="9667"/>
          <a:stretch>
            <a:fillRect/>
          </a:stretch>
        </p:blipFill>
        <p:spPr>
          <a:xfrm>
            <a:off x="0" y="5640490"/>
            <a:ext cx="848943" cy="914400"/>
          </a:xfrm>
          <a:prstGeom prst="rect">
            <a:avLst/>
          </a:prstGeom>
        </p:spPr>
      </p:pic>
      <p:pic>
        <p:nvPicPr>
          <p:cNvPr id="11" name="Picture 2" descr="boy singing on microphone with pop filter">
            <a:extLst>
              <a:ext uri="{FF2B5EF4-FFF2-40B4-BE49-F238E27FC236}">
                <a16:creationId xmlns:a16="http://schemas.microsoft.com/office/drawing/2014/main" id="{6CA86D04-AD9C-3773-F541-6CFBEC9C0B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140" y="4298056"/>
            <a:ext cx="2140980" cy="1428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B20A8C7-DDC5-4936-BB07-B641C1EC7B62}">
  <ds:schemaRefs>
    <ds:schemaRef ds:uri="http://purl.org/dc/dcmitype/"/>
    <ds:schemaRef ds:uri="http://www.w3.org/XML/1998/namespace"/>
    <ds:schemaRef ds:uri="4dd4349b-18a2-49e7-a2f7-c64cfce16d95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f6f299f5-ecec-478b-91e3-ae014ed9ae24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FC82BA9-B848-44CE-99E0-53A40EAAE00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44D6678-98B6-4D50-BF4B-DC28384A5A04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5476</TotalTime>
  <Words>279</Words>
  <Application>Microsoft Macintosh PowerPoint</Application>
  <PresentationFormat>A4 Paper (210x297 mm)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Sound  |       Diamond  | Science  |       Spring 1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108</cp:revision>
  <cp:lastPrinted>2024-12-05T13:16:59Z</cp:lastPrinted>
  <dcterms:created xsi:type="dcterms:W3CDTF">2017-10-15T20:56:30Z</dcterms:created>
  <dcterms:modified xsi:type="dcterms:W3CDTF">2026-08-17T09:29:20Z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