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0A4C"/>
    <a:srgbClr val="FFFFFF"/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362" autoAdjust="0"/>
    <p:restoredTop sz="94601"/>
  </p:normalViewPr>
  <p:slideViewPr>
    <p:cSldViewPr snapToGrid="0" snapToObjects="1">
      <p:cViewPr varScale="1">
        <p:scale>
          <a:sx n="110" d="100"/>
          <a:sy n="110" d="100"/>
        </p:scale>
        <p:origin x="136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11/6/25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11/6/25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11/6/25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11/6/25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11/6/25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425" y="297177"/>
            <a:ext cx="9908425" cy="332831"/>
          </a:xfrm>
        </p:spPr>
        <p:txBody>
          <a:bodyPr numCol="1">
            <a:noAutofit/>
          </a:bodyPr>
          <a:lstStyle/>
          <a:p>
            <a:r>
              <a:rPr lang="en-US" sz="1600" b="1" u="sng" dirty="0">
                <a:latin typeface="Comic Sans MS" panose="030F0902030302020204" pitchFamily="66" charset="0"/>
              </a:rPr>
              <a:t>Uses of everyday materials	      |          Sapphire 	|         Science        |          Autumn 2</a:t>
            </a:r>
            <a:endParaRPr lang="en-US" sz="1800" b="1" u="sng" dirty="0">
              <a:latin typeface="Comic Sans MS" panose="030F09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7737150"/>
              </p:ext>
            </p:extLst>
          </p:nvPr>
        </p:nvGraphicFramePr>
        <p:xfrm>
          <a:off x="241635" y="692131"/>
          <a:ext cx="2910591" cy="17239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5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284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902030302020204" pitchFamily="66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05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Know that objects are made from different materials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0504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Describe the basic properties of materials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28943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Recognise that different properties affect how an object is used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747347007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5710532"/>
              </p:ext>
            </p:extLst>
          </p:nvPr>
        </p:nvGraphicFramePr>
        <p:xfrm>
          <a:off x="6403278" y="677975"/>
          <a:ext cx="3269682" cy="570491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83042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531361">
                  <a:extLst>
                    <a:ext uri="{9D8B030D-6E8A-4147-A177-3AD203B41FA5}">
                      <a16:colId xmlns:a16="http://schemas.microsoft.com/office/drawing/2014/main" val="2361782830"/>
                    </a:ext>
                  </a:extLst>
                </a:gridCol>
                <a:gridCol w="1555279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94574">
                <a:tc gridSpan="3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 panose="030F0902030302020204" pitchFamily="66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90038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absorbent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Soaks up liquid easily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  <a:tr h="59003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change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To make something different.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590038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flexible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Can bend or twist without breaking.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768391"/>
                  </a:ext>
                </a:extLst>
              </a:tr>
              <a:tr h="590038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material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What something is made from.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4465913"/>
                  </a:ext>
                </a:extLst>
              </a:tr>
              <a:tr h="590038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measure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To find out how big, long or heavy something is.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90038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object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thing you can see and touch.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21002047"/>
                  </a:ext>
                </a:extLst>
              </a:tr>
              <a:tr h="590038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shape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way something looks on the outside.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87204198"/>
                  </a:ext>
                </a:extLst>
              </a:tr>
              <a:tr h="590038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suitable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Just right for a job or purpose.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11834105"/>
                  </a:ext>
                </a:extLst>
              </a:tr>
              <a:tr h="590038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waterproof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2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Keeps water out and doesn’t get wet.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04585152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8429836"/>
              </p:ext>
            </p:extLst>
          </p:nvPr>
        </p:nvGraphicFramePr>
        <p:xfrm>
          <a:off x="3233928" y="695600"/>
          <a:ext cx="3087647" cy="24544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876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660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400" dirty="0">
                          <a:latin typeface="Comic Sans MS" panose="030F0902030302020204" pitchFamily="66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1: What material is best for this job?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2: What is the best waterproof material?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3: Can objects be made from different materials?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4: How can squashing change a shape?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5: How does bending or twisting change things?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2758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6: How can we make things longer?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D4EFA2E7-8909-C094-8C14-2E63EB73FBC8}"/>
              </a:ext>
            </a:extLst>
          </p:cNvPr>
          <p:cNvSpPr/>
          <p:nvPr/>
        </p:nvSpPr>
        <p:spPr>
          <a:xfrm>
            <a:off x="5923404" y="3251497"/>
            <a:ext cx="238862" cy="1336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2EEC3B24-6694-B283-397E-4ABCB995EB59}"/>
              </a:ext>
            </a:extLst>
          </p:cNvPr>
          <p:cNvGrpSpPr/>
          <p:nvPr/>
        </p:nvGrpSpPr>
        <p:grpSpPr>
          <a:xfrm>
            <a:off x="286976" y="5400151"/>
            <a:ext cx="2854179" cy="842534"/>
            <a:chOff x="2737857" y="3158482"/>
            <a:chExt cx="2589922" cy="660901"/>
          </a:xfrm>
        </p:grpSpPr>
        <p:sp>
          <p:nvSpPr>
            <p:cNvPr id="21" name="Freeform 3">
              <a:extLst>
                <a:ext uri="{FF2B5EF4-FFF2-40B4-BE49-F238E27FC236}">
                  <a16:creationId xmlns:a16="http://schemas.microsoft.com/office/drawing/2014/main" id="{080EB55F-5E26-3833-1543-49BAB747FF15}"/>
                </a:ext>
              </a:extLst>
            </p:cNvPr>
            <p:cNvSpPr/>
            <p:nvPr/>
          </p:nvSpPr>
          <p:spPr>
            <a:xfrm>
              <a:off x="2737857" y="3158482"/>
              <a:ext cx="625033" cy="639501"/>
            </a:xfrm>
            <a:custGeom>
              <a:avLst/>
              <a:gdLst/>
              <a:ahLst/>
              <a:cxnLst/>
              <a:rect l="l" t="t" r="r" b="b"/>
              <a:pathLst>
                <a:path w="1195040" h="1208467">
                  <a:moveTo>
                    <a:pt x="0" y="0"/>
                  </a:moveTo>
                  <a:lnTo>
                    <a:pt x="1195040" y="0"/>
                  </a:lnTo>
                  <a:lnTo>
                    <a:pt x="1195040" y="1208468"/>
                  </a:lnTo>
                  <a:lnTo>
                    <a:pt x="0" y="12084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1457" t="-6291" r="-12166" b="-6555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7">
              <a:extLst>
                <a:ext uri="{FF2B5EF4-FFF2-40B4-BE49-F238E27FC236}">
                  <a16:creationId xmlns:a16="http://schemas.microsoft.com/office/drawing/2014/main" id="{18947454-12B5-9A5C-CC46-3444814B4F1D}"/>
                </a:ext>
              </a:extLst>
            </p:cNvPr>
            <p:cNvSpPr/>
            <p:nvPr/>
          </p:nvSpPr>
          <p:spPr>
            <a:xfrm>
              <a:off x="3372471" y="3158482"/>
              <a:ext cx="696482" cy="639500"/>
            </a:xfrm>
            <a:custGeom>
              <a:avLst/>
              <a:gdLst/>
              <a:ahLst/>
              <a:cxnLst/>
              <a:rect l="l" t="t" r="r" b="b"/>
              <a:pathLst>
                <a:path w="859355" h="819072">
                  <a:moveTo>
                    <a:pt x="0" y="0"/>
                  </a:moveTo>
                  <a:lnTo>
                    <a:pt x="859355" y="0"/>
                  </a:lnTo>
                  <a:lnTo>
                    <a:pt x="859355" y="819072"/>
                  </a:lnTo>
                  <a:lnTo>
                    <a:pt x="0" y="8190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5955" t="-11069" r="-2583" b="-6540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8">
              <a:extLst>
                <a:ext uri="{FF2B5EF4-FFF2-40B4-BE49-F238E27FC236}">
                  <a16:creationId xmlns:a16="http://schemas.microsoft.com/office/drawing/2014/main" id="{6BBE24F3-D057-E2F7-6843-92F1FAAB3106}"/>
                </a:ext>
              </a:extLst>
            </p:cNvPr>
            <p:cNvSpPr/>
            <p:nvPr/>
          </p:nvSpPr>
          <p:spPr>
            <a:xfrm>
              <a:off x="4038605" y="3168601"/>
              <a:ext cx="613459" cy="639501"/>
            </a:xfrm>
            <a:custGeom>
              <a:avLst/>
              <a:gdLst/>
              <a:ahLst/>
              <a:cxnLst/>
              <a:rect l="l" t="t" r="r" b="b"/>
              <a:pathLst>
                <a:path w="1503871" h="1584435">
                  <a:moveTo>
                    <a:pt x="0" y="0"/>
                  </a:moveTo>
                  <a:lnTo>
                    <a:pt x="1503870" y="0"/>
                  </a:lnTo>
                  <a:lnTo>
                    <a:pt x="1503870" y="1584435"/>
                  </a:lnTo>
                  <a:lnTo>
                    <a:pt x="0" y="15844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3742" t="-4707" r="-6973" b="-4066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Freeform 10">
              <a:extLst>
                <a:ext uri="{FF2B5EF4-FFF2-40B4-BE49-F238E27FC236}">
                  <a16:creationId xmlns:a16="http://schemas.microsoft.com/office/drawing/2014/main" id="{18B26F60-0D12-B4DC-F02E-17BD594A4B33}"/>
                </a:ext>
              </a:extLst>
            </p:cNvPr>
            <p:cNvSpPr/>
            <p:nvPr/>
          </p:nvSpPr>
          <p:spPr>
            <a:xfrm>
              <a:off x="4699963" y="3179882"/>
              <a:ext cx="627816" cy="639501"/>
            </a:xfrm>
            <a:custGeom>
              <a:avLst/>
              <a:gdLst/>
              <a:ahLst/>
              <a:cxnLst/>
              <a:rect l="l" t="t" r="r" b="b"/>
              <a:pathLst>
                <a:path w="1440116" h="1402051">
                  <a:moveTo>
                    <a:pt x="0" y="0"/>
                  </a:moveTo>
                  <a:lnTo>
                    <a:pt x="1440116" y="0"/>
                  </a:lnTo>
                  <a:lnTo>
                    <a:pt x="1440116" y="1402051"/>
                  </a:lnTo>
                  <a:lnTo>
                    <a:pt x="0" y="140205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-4641" t="-12001" r="-8606" b="-4321"/>
              </a:stretch>
            </a:blipFill>
          </p:spPr>
          <p:txBody>
            <a:bodyPr/>
            <a:lstStyle/>
            <a:p>
              <a:endParaRPr lang="en-GB" dirty="0"/>
            </a:p>
          </p:txBody>
        </p:sp>
      </p:grpSp>
      <p:pic>
        <p:nvPicPr>
          <p:cNvPr id="1027" name="Picture 3">
            <a:extLst>
              <a:ext uri="{FF2B5EF4-FFF2-40B4-BE49-F238E27FC236}">
                <a16:creationId xmlns:a16="http://schemas.microsoft.com/office/drawing/2014/main" id="{6935F527-94D9-F50F-BC56-48A4853CE0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1048" y="1032307"/>
            <a:ext cx="608086" cy="598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>
            <a:extLst>
              <a:ext uri="{FF2B5EF4-FFF2-40B4-BE49-F238E27FC236}">
                <a16:creationId xmlns:a16="http://schemas.microsoft.com/office/drawing/2014/main" id="{97AD3E06-4C11-A8C2-7B88-9A49F66DC4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6560" y="1630893"/>
            <a:ext cx="664585" cy="654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>
            <a:extLst>
              <a:ext uri="{FF2B5EF4-FFF2-40B4-BE49-F238E27FC236}">
                <a16:creationId xmlns:a16="http://schemas.microsoft.com/office/drawing/2014/main" id="{B265677B-1ECF-E1AB-D935-25CA4E3197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1048" y="2234295"/>
            <a:ext cx="608086" cy="589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>
            <a:extLst>
              <a:ext uri="{FF2B5EF4-FFF2-40B4-BE49-F238E27FC236}">
                <a16:creationId xmlns:a16="http://schemas.microsoft.com/office/drawing/2014/main" id="{848D0AFF-B920-B405-A374-421FBA9C2E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1986" y="2843895"/>
            <a:ext cx="559159" cy="5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>
            <a:extLst>
              <a:ext uri="{FF2B5EF4-FFF2-40B4-BE49-F238E27FC236}">
                <a16:creationId xmlns:a16="http://schemas.microsoft.com/office/drawing/2014/main" id="{9892CE75-D5AE-2580-6F73-35A598F060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2855" y="3398720"/>
            <a:ext cx="635845" cy="630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>
            <a:extLst>
              <a:ext uri="{FF2B5EF4-FFF2-40B4-BE49-F238E27FC236}">
                <a16:creationId xmlns:a16="http://schemas.microsoft.com/office/drawing/2014/main" id="{105BDEC4-D0EF-A0E3-57D7-B0204A4340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1986" y="3988831"/>
            <a:ext cx="559159" cy="5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>
            <a:extLst>
              <a:ext uri="{FF2B5EF4-FFF2-40B4-BE49-F238E27FC236}">
                <a16:creationId xmlns:a16="http://schemas.microsoft.com/office/drawing/2014/main" id="{1419D7A9-DD08-8FDC-4636-B95A2BBF8F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2204" y="4634721"/>
            <a:ext cx="556683" cy="55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>
            <a:extLst>
              <a:ext uri="{FF2B5EF4-FFF2-40B4-BE49-F238E27FC236}">
                <a16:creationId xmlns:a16="http://schemas.microsoft.com/office/drawing/2014/main" id="{F7A83CC1-26C4-E64D-BB6F-A46BF73C0D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8033" y="5214791"/>
            <a:ext cx="400667" cy="596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>
            <a:extLst>
              <a:ext uri="{FF2B5EF4-FFF2-40B4-BE49-F238E27FC236}">
                <a16:creationId xmlns:a16="http://schemas.microsoft.com/office/drawing/2014/main" id="{59711A43-B786-8927-D0C7-8C8940E8A8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1384" y="5784522"/>
            <a:ext cx="653963" cy="643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Freeform 10">
            <a:extLst>
              <a:ext uri="{FF2B5EF4-FFF2-40B4-BE49-F238E27FC236}">
                <a16:creationId xmlns:a16="http://schemas.microsoft.com/office/drawing/2014/main" id="{D62D9231-DAA7-905F-719D-B416F833BDD1}"/>
              </a:ext>
            </a:extLst>
          </p:cNvPr>
          <p:cNvSpPr/>
          <p:nvPr/>
        </p:nvSpPr>
        <p:spPr>
          <a:xfrm>
            <a:off x="3412064" y="4464274"/>
            <a:ext cx="2748512" cy="2741567"/>
          </a:xfrm>
          <a:custGeom>
            <a:avLst/>
            <a:gdLst/>
            <a:ahLst/>
            <a:cxnLst/>
            <a:rect l="l" t="t" r="r" b="b"/>
            <a:pathLst>
              <a:path w="4195073" h="4195073">
                <a:moveTo>
                  <a:pt x="0" y="0"/>
                </a:moveTo>
                <a:lnTo>
                  <a:pt x="4195073" y="0"/>
                </a:lnTo>
                <a:lnTo>
                  <a:pt x="4195073" y="4195073"/>
                </a:lnTo>
                <a:lnTo>
                  <a:pt x="0" y="4195073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pic>
        <p:nvPicPr>
          <p:cNvPr id="1045" name="Picture 21">
            <a:extLst>
              <a:ext uri="{FF2B5EF4-FFF2-40B4-BE49-F238E27FC236}">
                <a16:creationId xmlns:a16="http://schemas.microsoft.com/office/drawing/2014/main" id="{88643561-B418-CEE2-7792-BAB95A114F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9"/>
          <a:stretch>
            <a:fillRect/>
          </a:stretch>
        </p:blipFill>
        <p:spPr bwMode="auto">
          <a:xfrm>
            <a:off x="286976" y="2481019"/>
            <a:ext cx="2882386" cy="692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35" descr="A diagram of different types of materials&#10;&#10;AI-generated content may be incorrect.">
            <a:extLst>
              <a:ext uri="{FF2B5EF4-FFF2-40B4-BE49-F238E27FC236}">
                <a16:creationId xmlns:a16="http://schemas.microsoft.com/office/drawing/2014/main" id="{E60B15A3-9AFD-BAB9-CDA0-1F41548AA9A9}"/>
              </a:ext>
            </a:extLst>
          </p:cNvPr>
          <p:cNvPicPr>
            <a:picLocks noChangeAspect="1"/>
          </p:cNvPicPr>
          <p:nvPr/>
        </p:nvPicPr>
        <p:blipFill>
          <a:blip r:embed="rId18"/>
          <a:srcRect t="8222"/>
          <a:stretch>
            <a:fillRect/>
          </a:stretch>
        </p:blipFill>
        <p:spPr>
          <a:xfrm>
            <a:off x="316421" y="3277138"/>
            <a:ext cx="3756695" cy="172391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8" name="Picture 37" descr="A person and a child standing next to a toy rocket&#10;&#10;AI-generated content may be incorrect.">
            <a:extLst>
              <a:ext uri="{FF2B5EF4-FFF2-40B4-BE49-F238E27FC236}">
                <a16:creationId xmlns:a16="http://schemas.microsoft.com/office/drawing/2014/main" id="{CC024896-9207-E6B1-FDB4-425333312FC6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434116" y="3251497"/>
            <a:ext cx="1321859" cy="1621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5809</TotalTime>
  <Words>191</Words>
  <Application>Microsoft Macintosh PowerPoint</Application>
  <PresentationFormat>A4 Paper (210x297 mm)</PresentationFormat>
  <Paragraphs>32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Uses of everyday materials       |          Sapphire  |         Science        |          Autumn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115</cp:revision>
  <cp:lastPrinted>2025-11-06T21:43:40Z</cp:lastPrinted>
  <dcterms:created xsi:type="dcterms:W3CDTF">2017-10-15T20:56:30Z</dcterms:created>
  <dcterms:modified xsi:type="dcterms:W3CDTF">2025-11-06T21:43:49Z</dcterms:modified>
</cp:coreProperties>
</file>