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34C049-F83E-5A41-B156-A76C040F28FC}" v="20" dt="2026-07-02T16:11:56.1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41" autoAdjust="0"/>
    <p:restoredTop sz="94565"/>
  </p:normalViewPr>
  <p:slideViewPr>
    <p:cSldViewPr snapToGrid="0" snapToObjects="1">
      <p:cViewPr varScale="1">
        <p:scale>
          <a:sx n="105" d="100"/>
          <a:sy n="105" d="100"/>
        </p:scale>
        <p:origin x="133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7/2/26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93075" y="283307"/>
            <a:ext cx="9961574" cy="192084"/>
          </a:xfrm>
        </p:spPr>
        <p:txBody>
          <a:bodyPr numCol="1">
            <a:noAutofit/>
          </a:bodyPr>
          <a:lstStyle/>
          <a:p>
            <a:r>
              <a:rPr lang="en-US" sz="2000" b="1" u="sng" dirty="0">
                <a:latin typeface="Letter-join Break 3" panose="02000505000000020003" pitchFamily="2" charset="0"/>
              </a:rPr>
              <a:t>Properties and changes of materials |      Emerald 	|     Science   |       Autumn 1 </a:t>
            </a:r>
            <a:endParaRPr lang="en-US" sz="24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1542233"/>
              </p:ext>
            </p:extLst>
          </p:nvPr>
        </p:nvGraphicFramePr>
        <p:xfrm>
          <a:off x="113323" y="500276"/>
          <a:ext cx="2910381" cy="17681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612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Examples of everyday materials and their properties and uses.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How to group materials based on their properties, states of matter.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effects of heating and cooling.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6084541"/>
              </p:ext>
            </p:extLst>
          </p:nvPr>
        </p:nvGraphicFramePr>
        <p:xfrm>
          <a:off x="6391434" y="484114"/>
          <a:ext cx="3109984" cy="591928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4815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61834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4513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80482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conductor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Materials that let things pass through them, typically electricity or heat.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36044185"/>
                  </a:ext>
                </a:extLst>
              </a:tr>
              <a:tr h="50750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dissolve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When a solid mixes with a liquid.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26274651"/>
                  </a:ext>
                </a:extLst>
              </a:tr>
              <a:tr h="50750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durability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The ability of a material to withstand damage or wear.</a:t>
                      </a:r>
                      <a:endParaRPr lang="en-GB" sz="105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50750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insulator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Materials that do not easily let things pass through them.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0750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irreversible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 permanent change that cannot be undone.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78749232"/>
                  </a:ext>
                </a:extLst>
              </a:tr>
              <a:tr h="50750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mixture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Two or more substances that can be separated.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50750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soluble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When something can dissolve.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87475170"/>
                  </a:ext>
                </a:extLst>
              </a:tr>
              <a:tr h="50750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solute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The material that is dissolved e.g. salt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270"/>
                  </a:ext>
                </a:extLst>
              </a:tr>
              <a:tr h="733614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solution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The mixture of solid and liquid (solid is not always visible).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86131567"/>
                  </a:ext>
                </a:extLst>
              </a:tr>
              <a:tr h="50750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solvent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Usually liquid, that dissolves the solid.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93683459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8315550"/>
              </p:ext>
            </p:extLst>
          </p:nvPr>
        </p:nvGraphicFramePr>
        <p:xfrm>
          <a:off x="3102309" y="477876"/>
          <a:ext cx="3195190" cy="285122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95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479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What do we use materials for?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What are thermal conductors and insulators?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What happens when we mix materials?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What are reversible changes?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How do we separate mixtures?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What are irreversible changes?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8926784"/>
              </p:ext>
            </p:extLst>
          </p:nvPr>
        </p:nvGraphicFramePr>
        <p:xfrm>
          <a:off x="124441" y="2371900"/>
          <a:ext cx="2888143" cy="1061022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888143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4664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Scientists/Inventors:</a:t>
                      </a:r>
                    </a:p>
                  </a:txBody>
                  <a:tcPr marL="74295" marR="74295" marT="37148" marB="37148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706270">
                <a:tc>
                  <a:txBody>
                    <a:bodyPr/>
                    <a:lstStyle/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Stephanie Kwolek (1923 – 2014) - an American chemist who is known for the invention of Kevlar.</a:t>
                      </a:r>
                    </a:p>
                  </a:txBody>
                  <a:tcPr marL="74295" marR="74295" marT="37148" marB="3714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</a:tbl>
          </a:graphicData>
        </a:graphic>
      </p:graphicFrame>
      <p:pic>
        <p:nvPicPr>
          <p:cNvPr id="1030" name="Picture 6" descr="Reversible Changes and Irreversible Changes | Learn Important Terms and  Concepts">
            <a:extLst>
              <a:ext uri="{FF2B5EF4-FFF2-40B4-BE49-F238E27FC236}">
                <a16:creationId xmlns:a16="http://schemas.microsoft.com/office/drawing/2014/main" id="{4546DF70-5EE0-140A-4591-39C21DD41B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07"/>
          <a:stretch/>
        </p:blipFill>
        <p:spPr bwMode="auto">
          <a:xfrm>
            <a:off x="3636446" y="4210929"/>
            <a:ext cx="1897120" cy="127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CC422E-98EC-4C59-3E5E-C37D577B5E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676" y="3567588"/>
            <a:ext cx="3015082" cy="1952829"/>
          </a:xfrm>
          <a:prstGeom prst="rect">
            <a:avLst/>
          </a:prstGeom>
        </p:spPr>
      </p:pic>
      <p:pic>
        <p:nvPicPr>
          <p:cNvPr id="3" name="Picture 4" descr="Reversible Changes and Irreversible Changes | Learn Important Terms and  Concepts">
            <a:extLst>
              <a:ext uri="{FF2B5EF4-FFF2-40B4-BE49-F238E27FC236}">
                <a16:creationId xmlns:a16="http://schemas.microsoft.com/office/drawing/2014/main" id="{845DEF20-90C9-6A0E-955A-93C623122B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92"/>
          <a:stretch/>
        </p:blipFill>
        <p:spPr bwMode="auto">
          <a:xfrm>
            <a:off x="3440174" y="3405573"/>
            <a:ext cx="2366496" cy="752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A yellow circle with a ruler and a magnifying glass&#10;&#10;AI-generated content may be incorrect.">
            <a:extLst>
              <a:ext uri="{FF2B5EF4-FFF2-40B4-BE49-F238E27FC236}">
                <a16:creationId xmlns:a16="http://schemas.microsoft.com/office/drawing/2014/main" id="{3C54018F-7CED-29D8-B373-8CA71B1EA9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9651" y="5539631"/>
            <a:ext cx="927100" cy="901700"/>
          </a:xfrm>
          <a:prstGeom prst="rect">
            <a:avLst/>
          </a:prstGeom>
        </p:spPr>
      </p:pic>
      <p:pic>
        <p:nvPicPr>
          <p:cNvPr id="14" name="Content Placeholder 6" descr="A blue circle with arrows and arrows in it&#10;&#10;AI-generated content may be incorrect.">
            <a:extLst>
              <a:ext uri="{FF2B5EF4-FFF2-40B4-BE49-F238E27FC236}">
                <a16:creationId xmlns:a16="http://schemas.microsoft.com/office/drawing/2014/main" id="{04B66E99-B3E1-41D3-1D9B-AF64524177BC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r="12015"/>
          <a:stretch>
            <a:fillRect/>
          </a:stretch>
        </p:blipFill>
        <p:spPr>
          <a:xfrm>
            <a:off x="745409" y="5603294"/>
            <a:ext cx="849236" cy="800100"/>
          </a:xfrm>
          <a:prstGeom prst="rect">
            <a:avLst/>
          </a:prstGeom>
        </p:spPr>
      </p:pic>
      <p:pic>
        <p:nvPicPr>
          <p:cNvPr id="15" name="Picture 14" descr="A purple circle with white squares&#10;&#10;AI-generated content may be incorrect.">
            <a:extLst>
              <a:ext uri="{FF2B5EF4-FFF2-40B4-BE49-F238E27FC236}">
                <a16:creationId xmlns:a16="http://schemas.microsoft.com/office/drawing/2014/main" id="{33BCFC0F-E78F-194C-0A5E-9B2D9E1F684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8806" r="9376"/>
          <a:stretch>
            <a:fillRect/>
          </a:stretch>
        </p:blipFill>
        <p:spPr>
          <a:xfrm>
            <a:off x="3158063" y="5552331"/>
            <a:ext cx="800100" cy="876300"/>
          </a:xfrm>
          <a:prstGeom prst="rect">
            <a:avLst/>
          </a:prstGeom>
        </p:spPr>
      </p:pic>
      <p:pic>
        <p:nvPicPr>
          <p:cNvPr id="16" name="Picture 15" descr="A light bulb with a flower inside&#10;&#10;AI-generated content may be incorrect.">
            <a:extLst>
              <a:ext uri="{FF2B5EF4-FFF2-40B4-BE49-F238E27FC236}">
                <a16:creationId xmlns:a16="http://schemas.microsoft.com/office/drawing/2014/main" id="{780B0F4C-4FAA-BC90-5EDD-FCB414769C5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57266" y="5552331"/>
            <a:ext cx="876300" cy="876300"/>
          </a:xfrm>
          <a:prstGeom prst="rect">
            <a:avLst/>
          </a:prstGeom>
        </p:spPr>
      </p:pic>
      <p:pic>
        <p:nvPicPr>
          <p:cNvPr id="17" name="Picture 16" descr="A green circle with a graph in it&#10;&#10;AI-generated content may be incorrect.">
            <a:extLst>
              <a:ext uri="{FF2B5EF4-FFF2-40B4-BE49-F238E27FC236}">
                <a16:creationId xmlns:a16="http://schemas.microsoft.com/office/drawing/2014/main" id="{3D2A3EF4-11B7-BD2C-9BA5-9F077BD22307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5515" r="10370"/>
          <a:stretch>
            <a:fillRect/>
          </a:stretch>
        </p:blipFill>
        <p:spPr>
          <a:xfrm>
            <a:off x="1588238" y="5557080"/>
            <a:ext cx="822555" cy="914400"/>
          </a:xfrm>
          <a:prstGeom prst="rect">
            <a:avLst/>
          </a:prstGeom>
        </p:spPr>
      </p:pic>
      <p:pic>
        <p:nvPicPr>
          <p:cNvPr id="18" name="Picture 17" descr="A purple circle with a gear and arrows&#10;&#10;AI-generated content may be incorrect.">
            <a:extLst>
              <a:ext uri="{FF2B5EF4-FFF2-40B4-BE49-F238E27FC236}">
                <a16:creationId xmlns:a16="http://schemas.microsoft.com/office/drawing/2014/main" id="{77B95401-1BC0-3367-77D1-D7E40D791237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b="6756"/>
          <a:stretch>
            <a:fillRect/>
          </a:stretch>
        </p:blipFill>
        <p:spPr>
          <a:xfrm>
            <a:off x="5465317" y="5552331"/>
            <a:ext cx="800100" cy="876300"/>
          </a:xfrm>
          <a:prstGeom prst="rect">
            <a:avLst/>
          </a:prstGeom>
        </p:spPr>
      </p:pic>
      <p:pic>
        <p:nvPicPr>
          <p:cNvPr id="19" name="Picture 18" descr="A black and white icon with a person pointing at a graph&#10;&#10;AI-generated content may be incorrect.">
            <a:extLst>
              <a:ext uri="{FF2B5EF4-FFF2-40B4-BE49-F238E27FC236}">
                <a16:creationId xmlns:a16="http://schemas.microsoft.com/office/drawing/2014/main" id="{8031F334-D7DD-804B-BE4D-5195C9C90D43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7692" r="11539" b="6756"/>
          <a:stretch>
            <a:fillRect/>
          </a:stretch>
        </p:blipFill>
        <p:spPr>
          <a:xfrm>
            <a:off x="3918404" y="5552331"/>
            <a:ext cx="800100" cy="876300"/>
          </a:xfrm>
          <a:prstGeom prst="rect">
            <a:avLst/>
          </a:prstGeom>
        </p:spPr>
      </p:pic>
      <p:pic>
        <p:nvPicPr>
          <p:cNvPr id="20" name="Picture 19" descr="A red circle with a question mark in the middle&#10;&#10;AI-generated content may be incorrect.">
            <a:extLst>
              <a:ext uri="{FF2B5EF4-FFF2-40B4-BE49-F238E27FC236}">
                <a16:creationId xmlns:a16="http://schemas.microsoft.com/office/drawing/2014/main" id="{B2204F45-C380-9FE3-6DEF-45D6B0386F7C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r="9667"/>
          <a:stretch>
            <a:fillRect/>
          </a:stretch>
        </p:blipFill>
        <p:spPr>
          <a:xfrm>
            <a:off x="-19890" y="5539631"/>
            <a:ext cx="848943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FC109C3-3F2E-4895-A51A-E304D757D67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B8E57F7-B0DC-40CE-945F-5F5270339183}"/>
</file>

<file path=customXml/itemProps3.xml><?xml version="1.0" encoding="utf-8"?>
<ds:datastoreItem xmlns:ds="http://schemas.openxmlformats.org/officeDocument/2006/customXml" ds:itemID="{C4D02426-2E18-4245-9FCA-27898C9EDF07}">
  <ds:schemaRefs>
    <ds:schemaRef ds:uri="http://purl.org/dc/elements/1.1/"/>
    <ds:schemaRef ds:uri="http://schemas.microsoft.com/office/2006/documentManagement/types"/>
    <ds:schemaRef ds:uri="http://purl.org/dc/dcmitype/"/>
    <ds:schemaRef ds:uri="http://purl.org/dc/terms/"/>
    <ds:schemaRef ds:uri="http://schemas.microsoft.com/office/infopath/2007/PartnerControls"/>
    <ds:schemaRef ds:uri="f6f299f5-ecec-478b-91e3-ae014ed9ae24"/>
    <ds:schemaRef ds:uri="http://schemas.openxmlformats.org/package/2006/metadata/core-properties"/>
    <ds:schemaRef ds:uri="http://schemas.microsoft.com/office/2006/metadata/properties"/>
    <ds:schemaRef ds:uri="4dd4349b-18a2-49e7-a2f7-c64cfce16d95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5523</TotalTime>
  <Words>243</Words>
  <Application>Microsoft Macintosh PowerPoint</Application>
  <PresentationFormat>A4 Paper (210x297 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Properties and changes of materials |      Emerald  |     Science   |       Autumn 1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109</cp:revision>
  <cp:lastPrinted>2026-07-02T16:11:07Z</cp:lastPrinted>
  <dcterms:created xsi:type="dcterms:W3CDTF">2017-10-15T20:56:30Z</dcterms:created>
  <dcterms:modified xsi:type="dcterms:W3CDTF">2026-07-02T16:12:17Z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