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37FF"/>
    <a:srgbClr val="D88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66" autoAdjust="0"/>
    <p:restoredTop sz="94601"/>
  </p:normalViewPr>
  <p:slideViewPr>
    <p:cSldViewPr snapToGrid="0" snapToObjects="1">
      <p:cViewPr>
        <p:scale>
          <a:sx n="111" d="100"/>
          <a:sy n="111" d="100"/>
        </p:scale>
        <p:origin x="1264" y="184"/>
      </p:cViewPr>
      <p:guideLst/>
    </p:cSldViewPr>
  </p:slideViewPr>
  <p:notesTextViewPr>
    <p:cViewPr>
      <p:scale>
        <a:sx n="20" d="100"/>
        <a:sy n="2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7/3/25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7/3/25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23568" y="80608"/>
            <a:ext cx="9623703" cy="332831"/>
          </a:xfrm>
        </p:spPr>
        <p:txBody>
          <a:bodyPr numCol="1">
            <a:noAutofit/>
          </a:bodyPr>
          <a:lstStyle/>
          <a:p>
            <a:r>
              <a:rPr lang="en-US" sz="1600" b="1" u="sng" dirty="0">
                <a:latin typeface="Comic Sans MS" panose="030F0902030302020204" pitchFamily="66" charset="0"/>
              </a:rPr>
              <a:t>The Romans 	|           Diamond  Year A	|         History        |      Spring </a:t>
            </a:r>
            <a:endParaRPr lang="en-US" sz="1800" b="1" u="sng" dirty="0">
              <a:latin typeface="Comic Sans MS" panose="030F0902030302020204" pitchFamily="66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0309832"/>
              </p:ext>
            </p:extLst>
          </p:nvPr>
        </p:nvGraphicFramePr>
        <p:xfrm>
          <a:off x="113322" y="475562"/>
          <a:ext cx="2910591" cy="15637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05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673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Comic Sans MS" panose="030F0902030302020204" pitchFamily="66" charset="0"/>
                        </a:rPr>
                        <a:t>What I should already know: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73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After the Stone Age came the Bronze Age then Iron Age.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8330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People in Britain were living in small communities in towns and villages.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40833908"/>
                  </a:ext>
                </a:extLst>
              </a:tr>
              <a:tr h="3073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History is divided into periods of history e.g. ancient times, middle ages and modern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661979415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2425323"/>
              </p:ext>
            </p:extLst>
          </p:nvPr>
        </p:nvGraphicFramePr>
        <p:xfrm>
          <a:off x="6505131" y="475563"/>
          <a:ext cx="2995004" cy="301911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90403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204601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16201"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Comic Sans MS" panose="030F0902030302020204" pitchFamily="66" charset="0"/>
                        </a:rPr>
                        <a:t>Key Vocabulary: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371726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empire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Many countries ruled by one country or ruler.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47509289"/>
                  </a:ext>
                </a:extLst>
              </a:tr>
              <a:tr h="411336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inference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conclusion reached by using evidence.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87768391"/>
                  </a:ext>
                </a:extLst>
              </a:tr>
              <a:tr h="503030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invasion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military attack in which an army or country uses force to take over another country on the future.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254465913"/>
                  </a:ext>
                </a:extLst>
              </a:tr>
              <a:tr h="503030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legacy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Something that a historical person or group of people did which has a lasting impact on the future.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410763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Romans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People (or objects) who originated from the city of Rome.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04878305"/>
                  </a:ext>
                </a:extLst>
              </a:tr>
              <a:tr h="503030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settlers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People who move to a new country and stay there permanently.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381736547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6A90D80-36BB-806E-819D-16080BFED7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9158989"/>
              </p:ext>
            </p:extLst>
          </p:nvPr>
        </p:nvGraphicFramePr>
        <p:xfrm>
          <a:off x="3075635" y="479030"/>
          <a:ext cx="3377773" cy="268926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3777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4432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400" dirty="0">
                          <a:latin typeface="Comic Sans MS" panose="030F0902030302020204" pitchFamily="66" charset="0"/>
                        </a:rPr>
                        <a:t>What I will learn: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379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1: What was it like to live in Ancient Rome?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564917375"/>
                  </a:ext>
                </a:extLst>
              </a:tr>
              <a:tr h="31711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2: Why did the Romans invade and settle in Britain?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76514161"/>
                  </a:ext>
                </a:extLst>
              </a:tr>
              <a:tr h="38379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3: How did Britons respond to the Roman invasion?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136173049"/>
                  </a:ext>
                </a:extLst>
              </a:tr>
              <a:tr h="38379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4: Why was the Roman army so successful?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940286114"/>
                  </a:ext>
                </a:extLst>
              </a:tr>
              <a:tr h="38379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5: What do artefacts suggest about the lives of Roman soldiers in Britain?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367984325"/>
                  </a:ext>
                </a:extLst>
              </a:tr>
              <a:tr h="31711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6: What was the legacy of the Roman Empire in Britain?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64100043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7306B18-0BB0-2B55-AC5C-2F9DE42A91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6063124"/>
              </p:ext>
            </p:extLst>
          </p:nvPr>
        </p:nvGraphicFramePr>
        <p:xfrm>
          <a:off x="113322" y="2101425"/>
          <a:ext cx="2910590" cy="2700773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910590">
                  <a:extLst>
                    <a:ext uri="{9D8B030D-6E8A-4147-A177-3AD203B41FA5}">
                      <a16:colId xmlns:a16="http://schemas.microsoft.com/office/drawing/2014/main" val="404925924"/>
                    </a:ext>
                  </a:extLst>
                </a:gridCol>
              </a:tblGrid>
              <a:tr h="238589">
                <a:tc>
                  <a:txBody>
                    <a:bodyPr/>
                    <a:lstStyle/>
                    <a:p>
                      <a:pPr algn="ctr"/>
                      <a:r>
                        <a:rPr lang="en-US" sz="1400" u="none" dirty="0">
                          <a:solidFill>
                            <a:schemeClr val="bg1"/>
                          </a:solidFill>
                          <a:latin typeface="Comic Sans MS" panose="030F0902030302020204" pitchFamily="66" charset="0"/>
                        </a:rPr>
                        <a:t>Significant People: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16718440"/>
                  </a:ext>
                </a:extLst>
              </a:tr>
              <a:tr h="590029">
                <a:tc>
                  <a:txBody>
                    <a:bodyPr/>
                    <a:lstStyle/>
                    <a:p>
                      <a:r>
                        <a:rPr lang="en-GB" sz="105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Julius Caesar (100BC – 44BC) </a:t>
                      </a:r>
                    </a:p>
                    <a:p>
                      <a:r>
                        <a:rPr lang="en-GB" sz="105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Roman general who failed to conquer Britain twice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98426269"/>
                  </a:ext>
                </a:extLst>
              </a:tr>
              <a:tr h="445719">
                <a:tc>
                  <a:txBody>
                    <a:bodyPr/>
                    <a:lstStyle/>
                    <a:p>
                      <a:r>
                        <a:rPr lang="en-GB" sz="105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Claudius (10BC – 54AD)</a:t>
                      </a:r>
                    </a:p>
                    <a:p>
                      <a:r>
                        <a:rPr lang="en-GB" sz="105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The first Roman emperor to successfully conquer Britain in 43BC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28191280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05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Hadrian (76AD – 138AD)</a:t>
                      </a:r>
                    </a:p>
                    <a:p>
                      <a:r>
                        <a:rPr lang="en-GB" sz="105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Roman Emperor known for building Hadrian’s wall which marked the northern limit of Britian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8635429"/>
                  </a:ext>
                </a:extLst>
              </a:tr>
              <a:tr h="44571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Boudicca (30AD – 61AD)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Queen of the Iceni tribe who led a rebellion against the Romans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401428929"/>
                  </a:ext>
                </a:extLst>
              </a:tr>
            </a:tbl>
          </a:graphicData>
        </a:graphic>
      </p:graphicFrame>
      <p:pic>
        <p:nvPicPr>
          <p:cNvPr id="1026" name="Picture 2" descr="Rotten Romans | Horrible Histories TV">
            <a:extLst>
              <a:ext uri="{FF2B5EF4-FFF2-40B4-BE49-F238E27FC236}">
                <a16:creationId xmlns:a16="http://schemas.microsoft.com/office/drawing/2014/main" id="{9ED26267-02F3-616C-5C40-F31BB52FF7F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2772"/>
          <a:stretch>
            <a:fillRect/>
          </a:stretch>
        </p:blipFill>
        <p:spPr bwMode="auto">
          <a:xfrm>
            <a:off x="6923053" y="3556803"/>
            <a:ext cx="676716" cy="1081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Rotten Romans | Horrible Histories TV">
            <a:extLst>
              <a:ext uri="{FF2B5EF4-FFF2-40B4-BE49-F238E27FC236}">
                <a16:creationId xmlns:a16="http://schemas.microsoft.com/office/drawing/2014/main" id="{4F5D1803-DD18-960F-9341-545D5A4783A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31" r="3271"/>
          <a:stretch>
            <a:fillRect/>
          </a:stretch>
        </p:blipFill>
        <p:spPr bwMode="auto">
          <a:xfrm>
            <a:off x="7599769" y="3556802"/>
            <a:ext cx="1555806" cy="1081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 descr="A diagram of a roman structure&#10;&#10;AI-generated content may be incorrect.">
            <a:extLst>
              <a:ext uri="{FF2B5EF4-FFF2-40B4-BE49-F238E27FC236}">
                <a16:creationId xmlns:a16="http://schemas.microsoft.com/office/drawing/2014/main" id="{15350A25-82A4-D37A-E330-AB073F5AFE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75634" y="3233881"/>
            <a:ext cx="3377774" cy="2895235"/>
          </a:xfrm>
          <a:prstGeom prst="rect">
            <a:avLst/>
          </a:prstGeom>
        </p:spPr>
      </p:pic>
      <p:pic>
        <p:nvPicPr>
          <p:cNvPr id="15" name="Picture 14" descr="A comparison of a wedge formation and a wedge formation&#10;&#10;AI-generated content may be incorrect.">
            <a:extLst>
              <a:ext uri="{FF2B5EF4-FFF2-40B4-BE49-F238E27FC236}">
                <a16:creationId xmlns:a16="http://schemas.microsoft.com/office/drawing/2014/main" id="{9A7E6429-2F65-C63D-3E8A-0AACE4F1376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b="40789"/>
          <a:stretch>
            <a:fillRect/>
          </a:stretch>
        </p:blipFill>
        <p:spPr>
          <a:xfrm>
            <a:off x="139622" y="4864322"/>
            <a:ext cx="2884289" cy="1081879"/>
          </a:xfrm>
          <a:prstGeom prst="rect">
            <a:avLst/>
          </a:prstGeom>
        </p:spPr>
      </p:pic>
      <p:pic>
        <p:nvPicPr>
          <p:cNvPr id="19" name="Picture 18" descr="A person with a spear on a chariot&#10;&#10;AI-generated content may be incorrect.">
            <a:extLst>
              <a:ext uri="{FF2B5EF4-FFF2-40B4-BE49-F238E27FC236}">
                <a16:creationId xmlns:a16="http://schemas.microsoft.com/office/drawing/2014/main" id="{8D8E2B4A-53DE-CAEA-D0A6-BEDBC805F56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05129" y="4759253"/>
            <a:ext cx="835849" cy="1369863"/>
          </a:xfrm>
          <a:prstGeom prst="rect">
            <a:avLst/>
          </a:prstGeom>
        </p:spPr>
      </p:pic>
      <p:pic>
        <p:nvPicPr>
          <p:cNvPr id="24" name="Picture 23" descr="A picture containing text, map&#10;&#10;Description automatically generated">
            <a:extLst>
              <a:ext uri="{FF2B5EF4-FFF2-40B4-BE49-F238E27FC236}">
                <a16:creationId xmlns:a16="http://schemas.microsoft.com/office/drawing/2014/main" id="{188C31E1-A8F7-61AC-C2F3-219E4CD24CA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9564" y="4759253"/>
            <a:ext cx="2123951" cy="1444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6123</TotalTime>
  <Words>307</Words>
  <Application>Microsoft Macintosh PowerPoint</Application>
  <PresentationFormat>A4 Paper (210x297 mm)</PresentationFormat>
  <Paragraphs>35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The Romans  |           Diamond  Year A |         History        |      Spring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Lauren Anderson</cp:lastModifiedBy>
  <cp:revision>115</cp:revision>
  <cp:lastPrinted>2022-04-21T11:24:49Z</cp:lastPrinted>
  <dcterms:created xsi:type="dcterms:W3CDTF">2017-10-15T20:56:30Z</dcterms:created>
  <dcterms:modified xsi:type="dcterms:W3CDTF">2025-07-03T20:48:11Z</dcterms:modified>
</cp:coreProperties>
</file>