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4"/>
  </p:sldMasterIdLst>
  <p:notesMasterIdLst>
    <p:notesMasterId r:id="rId6"/>
  </p:notesMasterIdLst>
  <p:sldIdLst>
    <p:sldId id="256" r:id="rId5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37FF"/>
    <a:srgbClr val="D88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F670944-B152-9F44-A27F-D6611523D56D}" v="17" dt="2026-08-26T12:02:42.44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382" autoAdjust="0"/>
    <p:restoredTop sz="94565"/>
  </p:normalViewPr>
  <p:slideViewPr>
    <p:cSldViewPr snapToGrid="0" snapToObjects="1">
      <p:cViewPr>
        <p:scale>
          <a:sx n="98" d="100"/>
          <a:sy n="98" d="100"/>
        </p:scale>
        <p:origin x="2448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8/26/26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8/26/26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23568" y="185978"/>
            <a:ext cx="9737624" cy="227461"/>
          </a:xfrm>
        </p:spPr>
        <p:txBody>
          <a:bodyPr numCol="1">
            <a:noAutofit/>
          </a:bodyPr>
          <a:lstStyle/>
          <a:p>
            <a:r>
              <a:rPr lang="en-US" sz="2000" b="1" u="sng" dirty="0">
                <a:latin typeface="Letter-join Break 3" panose="02000505000000020003" pitchFamily="2" charset="0"/>
              </a:rPr>
              <a:t>Earth and Space	  |       Emerald 	|        Science	|       Summer 1 </a:t>
            </a:r>
            <a:endParaRPr lang="en-US" sz="2400" b="1" u="sng" dirty="0">
              <a:latin typeface="Letter-join Break 3" panose="02000505000000020003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4087602"/>
              </p:ext>
            </p:extLst>
          </p:nvPr>
        </p:nvGraphicFramePr>
        <p:xfrm>
          <a:off x="113323" y="475563"/>
          <a:ext cx="2910381" cy="24561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103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216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What I should already know: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151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The names of some planets in our solar system, including Earth is the name of our planet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4926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0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Light from the Sun is dangerous, and eyes should be protected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440833908"/>
                  </a:ext>
                </a:extLst>
              </a:tr>
              <a:tr h="42492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Light is needed to see objects and dark is the presence of light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61979415"/>
                  </a:ext>
                </a:extLst>
              </a:tr>
              <a:tr h="34762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40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  <a:ea typeface="+mn-ea"/>
                          <a:cs typeface="+mn-cs"/>
                        </a:rPr>
                        <a:t>How simple magnets work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131818402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7404406"/>
              </p:ext>
            </p:extLst>
          </p:nvPr>
        </p:nvGraphicFramePr>
        <p:xfrm>
          <a:off x="6354033" y="477876"/>
          <a:ext cx="3260023" cy="422298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933458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2326565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347094"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latin typeface="Letter-join Break 3" panose="02000505000000020003" pitchFamily="2" charset="0"/>
                        </a:rPr>
                        <a:t>Key Vocabulary: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606714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axis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an invisible line around which an object rotates, or spins. 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98788144"/>
                  </a:ext>
                </a:extLst>
              </a:tr>
              <a:tr h="606714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celestial bodies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a naturally occurring structure outside of the Earth's atmosphere</a:t>
                      </a:r>
                      <a:endParaRPr lang="en-GB" sz="1400" b="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66402930"/>
                  </a:ext>
                </a:extLst>
              </a:tr>
              <a:tr h="606714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comet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large objects made of dust and ice that orbit the Sun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47509289"/>
                  </a:ext>
                </a:extLst>
              </a:tr>
              <a:tr h="808951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galaxy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b="0" kern="1200" dirty="0">
                          <a:solidFill>
                            <a:schemeClr val="dk1"/>
                          </a:solidFill>
                          <a:effectLst/>
                          <a:latin typeface="Letter-join Break 3" panose="02000505000000020003" pitchFamily="2" charset="0"/>
                        </a:rPr>
                        <a:t>a group of stars, clouds of gas, and dust particles that move together through the universe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606714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</a:rPr>
                        <a:t>orbit</a:t>
                      </a:r>
                      <a:endParaRPr lang="en-GB" sz="1400" b="1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</a:rPr>
                        <a:t>the path of a planet or moon around another celestial object</a:t>
                      </a:r>
                      <a:endParaRPr lang="en-GB" sz="1400" dirty="0">
                        <a:latin typeface="Letter-join Break 3" panose="02000505000000020003" pitchFamily="2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04878305"/>
                  </a:ext>
                </a:extLst>
              </a:tr>
              <a:tr h="606714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phase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step or stage in something that changes over time.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26218712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86A90D80-36BB-806E-819D-16080BFED7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6774300"/>
              </p:ext>
            </p:extLst>
          </p:nvPr>
        </p:nvGraphicFramePr>
        <p:xfrm>
          <a:off x="3090117" y="477876"/>
          <a:ext cx="3125332" cy="298864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253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9479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GB" sz="1600" dirty="0">
                          <a:latin typeface="Letter-join Break 3" panose="02000505000000020003" pitchFamily="2" charset="0"/>
                        </a:rPr>
                        <a:t>What I will learn:</a:t>
                      </a:r>
                    </a:p>
                  </a:txBody>
                  <a:tcPr marL="74295" marR="74295" marT="37148" marB="37148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1: Do objects move in space?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3564917375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2: Why do we have day and night?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76514161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3: Does the Moon change shape?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136173049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4: Can we use celestial objects to tell the time?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940286114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5: What is the Geocentric Model of the solar system?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367984325"/>
                  </a:ext>
                </a:extLst>
              </a:tr>
              <a:tr h="3636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LO 6: What is the Heliocentric Model of the solar system?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964100043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87306B18-0BB0-2B55-AC5C-2F9DE42A91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1882753"/>
              </p:ext>
            </p:extLst>
          </p:nvPr>
        </p:nvGraphicFramePr>
        <p:xfrm>
          <a:off x="113324" y="3002746"/>
          <a:ext cx="2910380" cy="2628838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910380">
                  <a:extLst>
                    <a:ext uri="{9D8B030D-6E8A-4147-A177-3AD203B41FA5}">
                      <a16:colId xmlns:a16="http://schemas.microsoft.com/office/drawing/2014/main" val="404925924"/>
                    </a:ext>
                  </a:extLst>
                </a:gridCol>
              </a:tblGrid>
              <a:tr h="346646">
                <a:tc>
                  <a:txBody>
                    <a:bodyPr/>
                    <a:lstStyle/>
                    <a:p>
                      <a:pPr algn="ctr"/>
                      <a:r>
                        <a:rPr lang="en-US" sz="1600" u="none" dirty="0">
                          <a:solidFill>
                            <a:schemeClr val="bg1"/>
                          </a:solidFill>
                          <a:latin typeface="Letter-join Break 3" panose="02000505000000020003" pitchFamily="2" charset="0"/>
                        </a:rPr>
                        <a:t>Scientists/Inventors: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16718440"/>
                  </a:ext>
                </a:extLst>
              </a:tr>
              <a:tr h="706270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Edwin Hubble (1889 – 1953)</a:t>
                      </a:r>
                    </a:p>
                    <a:p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An American scientist who identified other galaxies than the Milky Way. A space telescope was named in his honour.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498426269"/>
                  </a:ext>
                </a:extLst>
              </a:tr>
              <a:tr h="706270">
                <a:tc>
                  <a:txBody>
                    <a:bodyPr/>
                    <a:lstStyle/>
                    <a:p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Johannes </a:t>
                      </a:r>
                      <a:r>
                        <a:rPr lang="en-GB" sz="1400" b="1" dirty="0" err="1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Kelper</a:t>
                      </a:r>
                      <a:r>
                        <a:rPr lang="en-GB" sz="1400" b="1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 (1571 – 1630)</a:t>
                      </a:r>
                    </a:p>
                    <a:p>
                      <a:r>
                        <a:rPr lang="en-GB" sz="1400" b="0" dirty="0">
                          <a:latin typeface="Letter-join Break 3" panose="02000505000000020003" pitchFamily="2" charset="0"/>
                          <a:cs typeface="Arial" panose="020B0604020202020204" pitchFamily="34" charset="0"/>
                        </a:rPr>
                        <a:t>A German scientist who developed the theory that planets closer to the Sun have faster orbits than those further away.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692108339"/>
                  </a:ext>
                </a:extLst>
              </a:tr>
            </a:tbl>
          </a:graphicData>
        </a:graphic>
      </p:graphicFrame>
      <p:pic>
        <p:nvPicPr>
          <p:cNvPr id="1032" name="Picture 8" descr="Moon Phases - NASA Science">
            <a:extLst>
              <a:ext uri="{FF2B5EF4-FFF2-40B4-BE49-F238E27FC236}">
                <a16:creationId xmlns:a16="http://schemas.microsoft.com/office/drawing/2014/main" id="{32737472-14E4-EC6A-DE45-5A2643F8F8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4033" y="4811756"/>
            <a:ext cx="3280155" cy="1744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the scale of the planets if Earth was the size of a cherry tomato | Planets,  Planets activities, Learning for life">
            <a:extLst>
              <a:ext uri="{FF2B5EF4-FFF2-40B4-BE49-F238E27FC236}">
                <a16:creationId xmlns:a16="http://schemas.microsoft.com/office/drawing/2014/main" id="{71981B9D-5E2F-6C48-785E-89B5ED4F035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857" b="3651"/>
          <a:stretch/>
        </p:blipFill>
        <p:spPr bwMode="auto">
          <a:xfrm>
            <a:off x="3090117" y="3540777"/>
            <a:ext cx="3073150" cy="1291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1C342DE-54BC-D697-93BE-6A6ADD0B2B3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2388282" y="5624994"/>
            <a:ext cx="897633" cy="873041"/>
          </a:xfrm>
          <a:prstGeom prst="rect">
            <a:avLst/>
          </a:prstGeom>
        </p:spPr>
      </p:pic>
      <p:pic>
        <p:nvPicPr>
          <p:cNvPr id="9" name="Content Placeholder 6">
            <a:extLst>
              <a:ext uri="{FF2B5EF4-FFF2-40B4-BE49-F238E27FC236}">
                <a16:creationId xmlns:a16="http://schemas.microsoft.com/office/drawing/2014/main" id="{1E0BF718-311B-451D-3671-E4BB12FD73BC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r="12015"/>
          <a:stretch>
            <a:fillRect/>
          </a:stretch>
        </p:blipFill>
        <p:spPr>
          <a:xfrm>
            <a:off x="824040" y="5688657"/>
            <a:ext cx="822245" cy="77467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D31BCB3-9135-4B8A-88CA-4FEEB579861F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8806" r="9376"/>
          <a:stretch>
            <a:fillRect/>
          </a:stretch>
        </p:blipFill>
        <p:spPr>
          <a:xfrm>
            <a:off x="3222788" y="5633482"/>
            <a:ext cx="800100" cy="8763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62AE18B-C0EE-3FE0-E8F2-24B3F3CB9F18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4708593" y="5633482"/>
            <a:ext cx="876300" cy="8763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0B2CE48-4935-4EE0-66DC-649D4BDC1129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5515" r="10370"/>
          <a:stretch>
            <a:fillRect/>
          </a:stretch>
        </p:blipFill>
        <p:spPr>
          <a:xfrm>
            <a:off x="1666870" y="5642443"/>
            <a:ext cx="796412" cy="88533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950AAE4A-F341-9484-3F25-B43E2004D915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b="6756"/>
          <a:stretch>
            <a:fillRect/>
          </a:stretch>
        </p:blipFill>
        <p:spPr>
          <a:xfrm>
            <a:off x="5530042" y="5633482"/>
            <a:ext cx="800100" cy="8763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BFBEB3E-33FF-13A9-6788-626948BF2EC5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7692" r="11539" b="6756"/>
          <a:stretch>
            <a:fillRect/>
          </a:stretch>
        </p:blipFill>
        <p:spPr>
          <a:xfrm>
            <a:off x="3983129" y="5633482"/>
            <a:ext cx="800100" cy="8763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452E5329-91DA-5723-9CB7-E592E755161F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r="9667"/>
          <a:stretch>
            <a:fillRect/>
          </a:stretch>
        </p:blipFill>
        <p:spPr>
          <a:xfrm>
            <a:off x="58741" y="5624994"/>
            <a:ext cx="821961" cy="885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936413C76F4394B8DF6999D98F91053" ma:contentTypeVersion="13" ma:contentTypeDescription="Create a new document." ma:contentTypeScope="" ma:versionID="60ac3f59b56bbd2c8d4ad0e465f1ec24">
  <xsd:schema xmlns:xsd="http://www.w3.org/2001/XMLSchema" xmlns:xs="http://www.w3.org/2001/XMLSchema" xmlns:p="http://schemas.microsoft.com/office/2006/metadata/properties" xmlns:ns2="4dd4349b-18a2-49e7-a2f7-c64cfce16d95" xmlns:ns3="f6f299f5-ecec-478b-91e3-ae014ed9ae24" targetNamespace="http://schemas.microsoft.com/office/2006/metadata/properties" ma:root="true" ma:fieldsID="534a63bfb6fcfde5954c21ea3d70764e" ns2:_="" ns3:_="">
    <xsd:import namespace="4dd4349b-18a2-49e7-a2f7-c64cfce16d95"/>
    <xsd:import namespace="f6f299f5-ecec-478b-91e3-ae014ed9ae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BillingMetadata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d4349b-18a2-49e7-a2f7-c64cfce16d9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1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63dd50af-2854-4f5e-9895-8330c1c6fc9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f299f5-ecec-478b-91e3-ae014ed9ae24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cb69636b-db18-43cf-9d2d-12f3babee82c}" ma:internalName="TaxCatchAll" ma:showField="CatchAllData" ma:web="f6f299f5-ecec-478b-91e3-ae014ed9ae2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6f299f5-ecec-478b-91e3-ae014ed9ae24" xsi:nil="true"/>
    <lcf76f155ced4ddcb4097134ff3c332f xmlns="4dd4349b-18a2-49e7-a2f7-c64cfce16d95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D6E29BE-D4E9-4786-93DE-2CAB89A3710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369BF32-8120-43DD-9498-461F2904A231}"/>
</file>

<file path=customXml/itemProps3.xml><?xml version="1.0" encoding="utf-8"?>
<ds:datastoreItem xmlns:ds="http://schemas.openxmlformats.org/officeDocument/2006/customXml" ds:itemID="{3E844096-D59F-4B04-84A6-A10BDF05435E}">
  <ds:schemaRefs>
    <ds:schemaRef ds:uri="http://purl.org/dc/terms/"/>
    <ds:schemaRef ds:uri="http://schemas.openxmlformats.org/package/2006/metadata/core-properties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f6f299f5-ecec-478b-91e3-ae014ed9ae24"/>
    <ds:schemaRef ds:uri="4dd4349b-18a2-49e7-a2f7-c64cfce16d95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5666</TotalTime>
  <Words>283</Words>
  <Application>Microsoft Macintosh PowerPoint</Application>
  <PresentationFormat>A4 Paper (210x297 mm)</PresentationFormat>
  <Paragraphs>32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Letter-join Break 3</vt:lpstr>
      <vt:lpstr>Office Theme</vt:lpstr>
      <vt:lpstr>Earth and Space   |       Emerald  |        Science |       Summer 1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Lauren Anderson</cp:lastModifiedBy>
  <cp:revision>114</cp:revision>
  <cp:lastPrinted>2022-04-21T11:24:49Z</cp:lastPrinted>
  <dcterms:created xsi:type="dcterms:W3CDTF">2017-10-15T20:56:30Z</dcterms:created>
  <dcterms:modified xsi:type="dcterms:W3CDTF">2026-08-26T12:03:02Z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0x010100B936413C76F4394B8DF6999D98F91053</vt:lpwstr>
  </property>
  <property fmtid="{D5CDD505-2E9C-101B-9397-08002B2CF9AE}" pid="3" name="MediaServiceImageTags">
    <vt:lpwstr/>
  </property>
</Properties>
</file>