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8CF"/>
    <a:srgbClr val="D50A4C"/>
    <a:srgbClr val="FFFFFF"/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4F361FF-2FFD-684A-864A-DB6EA56AAB08}" v="15" dt="2026-02-26T18:54:28.81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66" autoAdjust="0"/>
    <p:restoredTop sz="94538"/>
  </p:normalViewPr>
  <p:slideViewPr>
    <p:cSldViewPr snapToGrid="0" snapToObjects="1">
      <p:cViewPr>
        <p:scale>
          <a:sx n="63" d="100"/>
          <a:sy n="63" d="100"/>
        </p:scale>
        <p:origin x="344" y="13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2/26/26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2/26/26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2/26/26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2/26/26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2/26/26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425" y="297177"/>
            <a:ext cx="9908425" cy="332831"/>
          </a:xfrm>
        </p:spPr>
        <p:txBody>
          <a:bodyPr numCol="1">
            <a:noAutofit/>
          </a:bodyPr>
          <a:lstStyle/>
          <a:p>
            <a:r>
              <a:rPr lang="en-US" sz="1600" b="1" u="sng" dirty="0">
                <a:latin typeface="Comic Sans MS"/>
              </a:rPr>
              <a:t>Habitats	|          Sapphire 	|         Science        |          Spring 2</a:t>
            </a:r>
            <a:endParaRPr lang="en-US" sz="1600" b="1" u="sng" dirty="0">
              <a:latin typeface="Comic Sans MS" panose="030F09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943883"/>
              </p:ext>
            </p:extLst>
          </p:nvPr>
        </p:nvGraphicFramePr>
        <p:xfrm>
          <a:off x="241635" y="692131"/>
          <a:ext cx="2910591" cy="21639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284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0504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Living things can be living, dead or never alive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0504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Animals need food, water, air and shelter to survive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28943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Plants need light, water and the right temperature to grow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747347007"/>
                  </a:ext>
                </a:extLst>
              </a:tr>
              <a:tr h="28943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Weather and seasons change throughout the year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189258786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0543655"/>
              </p:ext>
            </p:extLst>
          </p:nvPr>
        </p:nvGraphicFramePr>
        <p:xfrm>
          <a:off x="6403278" y="677975"/>
          <a:ext cx="3269682" cy="533685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83042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531361">
                  <a:extLst>
                    <a:ext uri="{9D8B030D-6E8A-4147-A177-3AD203B41FA5}">
                      <a16:colId xmlns:a16="http://schemas.microsoft.com/office/drawing/2014/main" val="2361782830"/>
                    </a:ext>
                  </a:extLst>
                </a:gridCol>
                <a:gridCol w="1555279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94574">
                <a:tc gridSpan="3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 panose="030F0902030302020204" pitchFamily="66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617785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/>
                          <a:cs typeface="Arial"/>
                        </a:rPr>
                        <a:t>adapt</a:t>
                      </a:r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/>
                          <a:cs typeface="Arial"/>
                        </a:rPr>
                        <a:t>To change to survive in a habitat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61778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Comic Sans MS"/>
                          <a:cs typeface="Arial"/>
                        </a:rPr>
                        <a:t>conditions</a:t>
                      </a:r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0" dirty="0">
                          <a:latin typeface="Comic Sans MS"/>
                          <a:cs typeface="Arial"/>
                        </a:rPr>
                        <a:t>What a habitat is like (hot, cold, wet, dry)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617785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/>
                          <a:cs typeface="Arial"/>
                        </a:rPr>
                        <a:t>environment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0" dirty="0">
                          <a:latin typeface="Comic Sans MS"/>
                          <a:cs typeface="Arial"/>
                        </a:rPr>
                        <a:t>The surroundings where a living thing lives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768391"/>
                  </a:ext>
                </a:extLst>
              </a:tr>
              <a:tr h="617785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/>
                          <a:cs typeface="Arial"/>
                        </a:rPr>
                        <a:t>habitat</a:t>
                      </a:r>
                      <a:endParaRPr lang="en-US" dirty="0"/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0" dirty="0">
                          <a:latin typeface="Comic Sans MS"/>
                          <a:cs typeface="Arial"/>
                        </a:rPr>
                        <a:t>A place where a plant or animal lives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617785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/>
                          <a:cs typeface="Arial"/>
                        </a:rPr>
                        <a:t>microhabitat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  <a:cs typeface="Arial"/>
                        </a:rPr>
                        <a:t>A very small habitat, like under a log or a stone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617785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/>
                          <a:cs typeface="Arial"/>
                        </a:rPr>
                        <a:t>organism</a:t>
                      </a:r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  <a:cs typeface="Arial"/>
                        </a:rPr>
                        <a:t>A living thing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21002047"/>
                  </a:ext>
                </a:extLst>
              </a:tr>
              <a:tr h="617785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/>
                          <a:cs typeface="Arial"/>
                        </a:rPr>
                        <a:t>shelter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  <a:cs typeface="Arial"/>
                        </a:rPr>
                        <a:t>A safe place to live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87204198"/>
                  </a:ext>
                </a:extLst>
              </a:tr>
              <a:tr h="617785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b="1" i="0" u="none" strike="noStrike" noProof="0" dirty="0">
                          <a:solidFill>
                            <a:srgbClr val="000000"/>
                          </a:solidFill>
                          <a:latin typeface="Comic Sans MS"/>
                        </a:rPr>
                        <a:t>variety</a:t>
                      </a:r>
                      <a:endParaRPr lang="en-US" dirty="0"/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5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5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  <a:cs typeface="Arial"/>
                        </a:rPr>
                        <a:t>A range of different living things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11834105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5952834"/>
              </p:ext>
            </p:extLst>
          </p:nvPr>
        </p:nvGraphicFramePr>
        <p:xfrm>
          <a:off x="3233928" y="695600"/>
          <a:ext cx="3087647" cy="24544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876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660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1: What is a habitat?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2: What plants and animals live near us?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3: What is a microhabitat?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4: How do habitats mean needs?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5: How do living things depend on each other?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6: Can we compare different habitats?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D4EFA2E7-8909-C094-8C14-2E63EB73FBC8}"/>
              </a:ext>
            </a:extLst>
          </p:cNvPr>
          <p:cNvSpPr/>
          <p:nvPr/>
        </p:nvSpPr>
        <p:spPr>
          <a:xfrm>
            <a:off x="5923404" y="3251497"/>
            <a:ext cx="238862" cy="1336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2EEC3B24-6694-B283-397E-4ABCB995EB59}"/>
              </a:ext>
            </a:extLst>
          </p:cNvPr>
          <p:cNvGrpSpPr/>
          <p:nvPr/>
        </p:nvGrpSpPr>
        <p:grpSpPr>
          <a:xfrm>
            <a:off x="286976" y="5400151"/>
            <a:ext cx="2854179" cy="842534"/>
            <a:chOff x="2737857" y="3158482"/>
            <a:chExt cx="2589922" cy="660901"/>
          </a:xfrm>
        </p:grpSpPr>
        <p:sp>
          <p:nvSpPr>
            <p:cNvPr id="21" name="Freeform 3">
              <a:extLst>
                <a:ext uri="{FF2B5EF4-FFF2-40B4-BE49-F238E27FC236}">
                  <a16:creationId xmlns:a16="http://schemas.microsoft.com/office/drawing/2014/main" id="{080EB55F-5E26-3833-1543-49BAB747FF15}"/>
                </a:ext>
              </a:extLst>
            </p:cNvPr>
            <p:cNvSpPr/>
            <p:nvPr/>
          </p:nvSpPr>
          <p:spPr>
            <a:xfrm>
              <a:off x="2737857" y="3158482"/>
              <a:ext cx="625033" cy="639501"/>
            </a:xfrm>
            <a:custGeom>
              <a:avLst/>
              <a:gdLst/>
              <a:ahLst/>
              <a:cxnLst/>
              <a:rect l="l" t="t" r="r" b="b"/>
              <a:pathLst>
                <a:path w="1195040" h="1208467">
                  <a:moveTo>
                    <a:pt x="0" y="0"/>
                  </a:moveTo>
                  <a:lnTo>
                    <a:pt x="1195040" y="0"/>
                  </a:lnTo>
                  <a:lnTo>
                    <a:pt x="1195040" y="1208468"/>
                  </a:lnTo>
                  <a:lnTo>
                    <a:pt x="0" y="12084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1457" t="-6291" r="-12166" b="-6555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7">
              <a:extLst>
                <a:ext uri="{FF2B5EF4-FFF2-40B4-BE49-F238E27FC236}">
                  <a16:creationId xmlns:a16="http://schemas.microsoft.com/office/drawing/2014/main" id="{18947454-12B5-9A5C-CC46-3444814B4F1D}"/>
                </a:ext>
              </a:extLst>
            </p:cNvPr>
            <p:cNvSpPr/>
            <p:nvPr/>
          </p:nvSpPr>
          <p:spPr>
            <a:xfrm>
              <a:off x="3372471" y="3158482"/>
              <a:ext cx="696482" cy="639500"/>
            </a:xfrm>
            <a:custGeom>
              <a:avLst/>
              <a:gdLst/>
              <a:ahLst/>
              <a:cxnLst/>
              <a:rect l="l" t="t" r="r" b="b"/>
              <a:pathLst>
                <a:path w="859355" h="819072">
                  <a:moveTo>
                    <a:pt x="0" y="0"/>
                  </a:moveTo>
                  <a:lnTo>
                    <a:pt x="859355" y="0"/>
                  </a:lnTo>
                  <a:lnTo>
                    <a:pt x="859355" y="819072"/>
                  </a:lnTo>
                  <a:lnTo>
                    <a:pt x="0" y="8190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5955" t="-11069" r="-2583" b="-6540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8">
              <a:extLst>
                <a:ext uri="{FF2B5EF4-FFF2-40B4-BE49-F238E27FC236}">
                  <a16:creationId xmlns:a16="http://schemas.microsoft.com/office/drawing/2014/main" id="{6BBE24F3-D057-E2F7-6843-92F1FAAB3106}"/>
                </a:ext>
              </a:extLst>
            </p:cNvPr>
            <p:cNvSpPr/>
            <p:nvPr/>
          </p:nvSpPr>
          <p:spPr>
            <a:xfrm>
              <a:off x="4038605" y="3168601"/>
              <a:ext cx="613459" cy="639501"/>
            </a:xfrm>
            <a:custGeom>
              <a:avLst/>
              <a:gdLst/>
              <a:ahLst/>
              <a:cxnLst/>
              <a:rect l="l" t="t" r="r" b="b"/>
              <a:pathLst>
                <a:path w="1503871" h="1584435">
                  <a:moveTo>
                    <a:pt x="0" y="0"/>
                  </a:moveTo>
                  <a:lnTo>
                    <a:pt x="1503870" y="0"/>
                  </a:lnTo>
                  <a:lnTo>
                    <a:pt x="1503870" y="1584435"/>
                  </a:lnTo>
                  <a:lnTo>
                    <a:pt x="0" y="15844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3742" t="-4707" r="-6973" b="-4066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10">
              <a:extLst>
                <a:ext uri="{FF2B5EF4-FFF2-40B4-BE49-F238E27FC236}">
                  <a16:creationId xmlns:a16="http://schemas.microsoft.com/office/drawing/2014/main" id="{18B26F60-0D12-B4DC-F02E-17BD594A4B33}"/>
                </a:ext>
              </a:extLst>
            </p:cNvPr>
            <p:cNvSpPr/>
            <p:nvPr/>
          </p:nvSpPr>
          <p:spPr>
            <a:xfrm>
              <a:off x="4699963" y="3179882"/>
              <a:ext cx="627816" cy="639501"/>
            </a:xfrm>
            <a:custGeom>
              <a:avLst/>
              <a:gdLst/>
              <a:ahLst/>
              <a:cxnLst/>
              <a:rect l="l" t="t" r="r" b="b"/>
              <a:pathLst>
                <a:path w="1440116" h="1402051">
                  <a:moveTo>
                    <a:pt x="0" y="0"/>
                  </a:moveTo>
                  <a:lnTo>
                    <a:pt x="1440116" y="0"/>
                  </a:lnTo>
                  <a:lnTo>
                    <a:pt x="1440116" y="1402051"/>
                  </a:lnTo>
                  <a:lnTo>
                    <a:pt x="0" y="14020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-4641" t="-12001" r="-8606" b="-4321"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8B10D6C8-2F24-70EB-3695-959677B9671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84346" y="1118527"/>
            <a:ext cx="579968" cy="56429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68352BF-528A-9ECE-9A62-0D4F4DF7052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97388" y="1805962"/>
            <a:ext cx="547643" cy="53284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BFFF13D-A030-8018-385E-52FDF0CF5AD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48823" y="2403977"/>
            <a:ext cx="469900" cy="4572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73BB43A-B368-738A-B156-FC3DC476582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11045" y="4341373"/>
            <a:ext cx="635000" cy="3048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3277932-4197-7F61-DDB6-0E1AB0F0961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484346" y="5429007"/>
            <a:ext cx="579969" cy="56470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37EA070-1935-4CDB-DB81-4E8C286A01D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533527" y="3036842"/>
            <a:ext cx="482600" cy="4699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B19DB95-589C-B074-D9E2-457E9E2B9FD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548823" y="3629884"/>
            <a:ext cx="469900" cy="4699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73E4938-91AB-3AD4-8205-0E3B48EEF366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542819" y="4850043"/>
            <a:ext cx="495300" cy="469900"/>
          </a:xfrm>
          <a:prstGeom prst="rect">
            <a:avLst/>
          </a:prstGeom>
        </p:spPr>
      </p:pic>
      <p:pic>
        <p:nvPicPr>
          <p:cNvPr id="31" name="Picture 30" descr="A cartoon of a child looking through a magnifying glass&#10;&#10;AI-generated content may be incorrect.">
            <a:extLst>
              <a:ext uri="{FF2B5EF4-FFF2-40B4-BE49-F238E27FC236}">
                <a16:creationId xmlns:a16="http://schemas.microsoft.com/office/drawing/2014/main" id="{11029432-333F-A8BD-6DC4-84F785029B7F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33040" y="2943410"/>
            <a:ext cx="2638662" cy="2233658"/>
          </a:xfrm>
          <a:prstGeom prst="rect">
            <a:avLst/>
          </a:prstGeom>
        </p:spPr>
      </p:pic>
      <p:pic>
        <p:nvPicPr>
          <p:cNvPr id="32" name="Picture 31" descr="What is a pond habitat? – KS1 Science ...">
            <a:extLst>
              <a:ext uri="{FF2B5EF4-FFF2-40B4-BE49-F238E27FC236}">
                <a16:creationId xmlns:a16="http://schemas.microsoft.com/office/drawing/2014/main" id="{121EFAD3-F719-24A1-64F8-7CB0E024B4CE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025052" y="3290232"/>
            <a:ext cx="2282271" cy="1278072"/>
          </a:xfrm>
          <a:prstGeom prst="rect">
            <a:avLst/>
          </a:prstGeom>
        </p:spPr>
      </p:pic>
      <p:pic>
        <p:nvPicPr>
          <p:cNvPr id="33" name="Picture 32" descr="What is a woodland habitat? Learn all ...">
            <a:extLst>
              <a:ext uri="{FF2B5EF4-FFF2-40B4-BE49-F238E27FC236}">
                <a16:creationId xmlns:a16="http://schemas.microsoft.com/office/drawing/2014/main" id="{37A3BC1C-EACD-D633-369C-199205C419C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000500" y="4646173"/>
            <a:ext cx="2282272" cy="1613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1673B1F-791B-4C02-B468-9B2224CE13C3}">
  <ds:schemaRefs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purl.org/dc/dcmitype/"/>
    <ds:schemaRef ds:uri="http://www.w3.org/XML/1998/namespace"/>
    <ds:schemaRef ds:uri="f6f299f5-ecec-478b-91e3-ae014ed9ae24"/>
    <ds:schemaRef ds:uri="4dd4349b-18a2-49e7-a2f7-c64cfce16d95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452688D1-02B5-4775-96F5-CBCFD6E8F8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dd4349b-18a2-49e7-a2f7-c64cfce16d95"/>
    <ds:schemaRef ds:uri="f6f299f5-ecec-478b-91e3-ae014ed9ae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6730CBF-CD57-4ABE-ADB4-F2B88F17E76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5841</TotalTime>
  <Words>191</Words>
  <Application>Microsoft Macintosh PowerPoint</Application>
  <PresentationFormat>A4 Paper (210x297 mm)</PresentationFormat>
  <Paragraphs>31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Habitats |          Sapphire  |         Science        |          Spring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186</cp:revision>
  <cp:lastPrinted>2025-11-06T21:43:40Z</cp:lastPrinted>
  <dcterms:created xsi:type="dcterms:W3CDTF">2017-10-15T20:56:30Z</dcterms:created>
  <dcterms:modified xsi:type="dcterms:W3CDTF">2026-02-26T18:54:48Z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