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0A4C"/>
    <a:srgbClr val="FFFFFF"/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EA6B92D-1AFF-BF47-95A5-181B681B46A5}" v="5" dt="2026-08-26T12:33:54.975"/>
    <p1510:client id="{67CB10E8-0674-164A-A681-1195D3519403}" v="12" dt="2026-08-26T14:08:44.21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22" autoAdjust="0"/>
    <p:restoredTop sz="94538"/>
  </p:normalViewPr>
  <p:slideViewPr>
    <p:cSldViewPr snapToGrid="0" snapToObjects="1">
      <p:cViewPr>
        <p:scale>
          <a:sx n="75" d="100"/>
          <a:sy n="75" d="100"/>
        </p:scale>
        <p:origin x="144" y="10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8/26/26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425" y="103387"/>
            <a:ext cx="9908425" cy="332831"/>
          </a:xfrm>
        </p:spPr>
        <p:txBody>
          <a:bodyPr numCol="1">
            <a:noAutofit/>
          </a:bodyPr>
          <a:lstStyle/>
          <a:p>
            <a:r>
              <a:rPr lang="en-US" sz="2000" b="1" u="sng" dirty="0">
                <a:latin typeface="Letter-join Print" panose="02000503000000020003" pitchFamily="2" charset="0"/>
              </a:rPr>
              <a:t>Everyday Materials    |       Sapphire 	|      Science        |    Spring 1</a:t>
            </a:r>
            <a:endParaRPr lang="en-US" sz="2400" b="1" u="sng" dirty="0">
              <a:latin typeface="Letter-join Print" panose="02000503000000020003" pitchFamily="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6361684"/>
              </p:ext>
            </p:extLst>
          </p:nvPr>
        </p:nvGraphicFramePr>
        <p:xfrm>
          <a:off x="241634" y="438906"/>
          <a:ext cx="2910591" cy="15608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5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82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Letter-join Print" panose="02000503000000020003" pitchFamily="2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Print" panose="02000503000000020003" pitchFamily="2" charset="0"/>
                          <a:ea typeface="+mn-ea"/>
                          <a:cs typeface="+mn-cs"/>
                        </a:rPr>
                        <a:t>I can explore materials through play.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0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Print" panose="02000503000000020003" pitchFamily="2" charset="0"/>
                          <a:ea typeface="+mn-ea"/>
                          <a:cs typeface="+mn-cs"/>
                        </a:rPr>
                        <a:t>I can use simple tools safely.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37080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Print" panose="02000503000000020003" pitchFamily="2" charset="0"/>
                          <a:ea typeface="+mn-ea"/>
                          <a:cs typeface="+mn-cs"/>
                        </a:rPr>
                        <a:t>I can describe textures and make simple observations.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747347007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7398979"/>
              </p:ext>
            </p:extLst>
          </p:nvPr>
        </p:nvGraphicFramePr>
        <p:xfrm>
          <a:off x="6377728" y="436218"/>
          <a:ext cx="3087647" cy="504860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17178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318527">
                  <a:extLst>
                    <a:ext uri="{9D8B030D-6E8A-4147-A177-3AD203B41FA5}">
                      <a16:colId xmlns:a16="http://schemas.microsoft.com/office/drawing/2014/main" val="2361782830"/>
                    </a:ext>
                  </a:extLst>
                </a:gridCol>
                <a:gridCol w="1651942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62866">
                <a:tc gridSpan="3"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Letter-join Print" panose="02000503000000020003" pitchFamily="2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780957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object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A thing we can see or touch.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78095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material</a:t>
                      </a:r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What an object is made from.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780957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hard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Not easy to bend or break.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768391"/>
                  </a:ext>
                </a:extLst>
              </a:tr>
              <a:tr h="780957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soft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Easy to press or squash.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78888653"/>
                  </a:ext>
                </a:extLst>
              </a:tr>
              <a:tr h="780957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absorbent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Soaks up water..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4465913"/>
                  </a:ext>
                </a:extLst>
              </a:tr>
              <a:tr h="780957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waterproof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Keeps water out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83875989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1850256"/>
              </p:ext>
            </p:extLst>
          </p:nvPr>
        </p:nvGraphicFramePr>
        <p:xfrm>
          <a:off x="3233928" y="436218"/>
          <a:ext cx="3087647" cy="204407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876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964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600" dirty="0">
                          <a:latin typeface="Letter-join Print" panose="02000503000000020003" pitchFamily="2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18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LO 1: What is it made of?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2618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LO 2: Is it hard or soft?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2618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LO 3: Is it rough or smooth?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2618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LO 4: What keeps us dry?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2618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LO 5: What looks shiny?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2618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LO 6: Which material is best?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D4EFA2E7-8909-C094-8C14-2E63EB73FBC8}"/>
              </a:ext>
            </a:extLst>
          </p:cNvPr>
          <p:cNvSpPr/>
          <p:nvPr/>
        </p:nvSpPr>
        <p:spPr>
          <a:xfrm>
            <a:off x="5923404" y="3251497"/>
            <a:ext cx="238862" cy="1336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Letter-join Print" panose="02000503000000020003" pitchFamily="2" charset="0"/>
            </a:endParaRPr>
          </a:p>
        </p:txBody>
      </p:sp>
      <p:pic>
        <p:nvPicPr>
          <p:cNvPr id="39" name="Picture 38" descr="A yellow circle with a ruler and a magnifying glass&#10;&#10;AI-generated content may be incorrect.">
            <a:extLst>
              <a:ext uri="{FF2B5EF4-FFF2-40B4-BE49-F238E27FC236}">
                <a16:creationId xmlns:a16="http://schemas.microsoft.com/office/drawing/2014/main" id="{CD7B2119-038B-B0E7-7010-FA96635CE0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6025" y="5484826"/>
            <a:ext cx="927100" cy="901700"/>
          </a:xfrm>
          <a:prstGeom prst="rect">
            <a:avLst/>
          </a:prstGeom>
        </p:spPr>
      </p:pic>
      <p:pic>
        <p:nvPicPr>
          <p:cNvPr id="41" name="Picture 40" descr="A purple circle with white squares&#10;&#10;AI-generated content may be incorrect.">
            <a:extLst>
              <a:ext uri="{FF2B5EF4-FFF2-40B4-BE49-F238E27FC236}">
                <a16:creationId xmlns:a16="http://schemas.microsoft.com/office/drawing/2014/main" id="{2DA7CE9D-F43C-A220-7928-E5C81299834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8806" r="9376"/>
          <a:stretch>
            <a:fillRect/>
          </a:stretch>
        </p:blipFill>
        <p:spPr>
          <a:xfrm>
            <a:off x="8004437" y="5497526"/>
            <a:ext cx="800100" cy="876300"/>
          </a:xfrm>
          <a:prstGeom prst="rect">
            <a:avLst/>
          </a:prstGeom>
        </p:spPr>
      </p:pic>
      <p:pic>
        <p:nvPicPr>
          <p:cNvPr id="42" name="Picture 41" descr="A light bulb with a flower inside&#10;&#10;AI-generated content may be incorrect.">
            <a:extLst>
              <a:ext uri="{FF2B5EF4-FFF2-40B4-BE49-F238E27FC236}">
                <a16:creationId xmlns:a16="http://schemas.microsoft.com/office/drawing/2014/main" id="{FFFB2816-1FA6-8394-70FB-9570AE7143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04537" y="5497526"/>
            <a:ext cx="876300" cy="876300"/>
          </a:xfrm>
          <a:prstGeom prst="rect">
            <a:avLst/>
          </a:prstGeom>
        </p:spPr>
      </p:pic>
      <p:pic>
        <p:nvPicPr>
          <p:cNvPr id="46" name="Picture 45" descr="A red circle with a question mark in the middle&#10;&#10;AI-generated content may be incorrect.">
            <a:extLst>
              <a:ext uri="{FF2B5EF4-FFF2-40B4-BE49-F238E27FC236}">
                <a16:creationId xmlns:a16="http://schemas.microsoft.com/office/drawing/2014/main" id="{6868FECE-D766-A767-89BC-9F872C88A79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r="9667"/>
          <a:stretch>
            <a:fillRect/>
          </a:stretch>
        </p:blipFill>
        <p:spPr>
          <a:xfrm>
            <a:off x="6342882" y="5484826"/>
            <a:ext cx="848943" cy="9144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A4ADB88-3277-C00C-34E0-216426E7F16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2214" y="4435492"/>
            <a:ext cx="2546352" cy="155454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739F652-19A5-5FC1-8352-06C82D7C62F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15833" y="3982716"/>
            <a:ext cx="700393" cy="69038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4794771-8930-1B9E-5FD7-35A0D28CAA5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82014" y="4781740"/>
            <a:ext cx="700539" cy="69038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52633AE-E3F5-42FF-64F5-146E9941F3C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82014" y="2391390"/>
            <a:ext cx="700393" cy="70039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1A96E57-7F5E-7834-7A47-DC90D3B4824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082014" y="3200420"/>
            <a:ext cx="690386" cy="69038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73A2561-D22D-C952-2431-3C9C51BB958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035013" y="814778"/>
            <a:ext cx="737387" cy="73738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92073032-078F-1A16-6922-C8103D7F5EA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082014" y="1606868"/>
            <a:ext cx="690386" cy="69038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7CAE8BF1-EC6F-9883-BE7D-1FBE2712C1DB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200062" y="2509129"/>
            <a:ext cx="3080283" cy="192085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B2422121-3AAC-81DC-D07A-072202DB4EA1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69817" y="2115816"/>
            <a:ext cx="1381952" cy="223238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E750D446-57AF-F549-B671-A025E05B739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730709" y="2096333"/>
            <a:ext cx="1381952" cy="2182031"/>
          </a:xfrm>
          <a:prstGeom prst="rect">
            <a:avLst/>
          </a:prstGeom>
        </p:spPr>
      </p:pic>
      <p:grpSp>
        <p:nvGrpSpPr>
          <p:cNvPr id="48" name="Group 47">
            <a:extLst>
              <a:ext uri="{FF2B5EF4-FFF2-40B4-BE49-F238E27FC236}">
                <a16:creationId xmlns:a16="http://schemas.microsoft.com/office/drawing/2014/main" id="{ADD1EF22-06AA-DAA4-8E80-1E8F7AFB0B13}"/>
              </a:ext>
            </a:extLst>
          </p:cNvPr>
          <p:cNvGrpSpPr>
            <a:grpSpLocks noChangeAspect="1"/>
          </p:cNvGrpSpPr>
          <p:nvPr/>
        </p:nvGrpSpPr>
        <p:grpSpPr>
          <a:xfrm>
            <a:off x="2802368" y="4435492"/>
            <a:ext cx="3467629" cy="1560841"/>
            <a:chOff x="2594633" y="4278364"/>
            <a:chExt cx="3675364" cy="1654346"/>
          </a:xfrm>
        </p:grpSpPr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8C48EFDD-90B8-3343-26A8-6261D0F30667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/>
            <a:srcRect/>
            <a:stretch>
              <a:fillRect/>
            </a:stretch>
          </p:blipFill>
          <p:spPr>
            <a:xfrm>
              <a:off x="2594633" y="4285041"/>
              <a:ext cx="1835128" cy="1647669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EA23DCCD-6B31-0876-F82D-39122EE13545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/>
            <a:stretch>
              <a:fillRect/>
            </a:stretch>
          </p:blipFill>
          <p:spPr>
            <a:xfrm>
              <a:off x="4457837" y="4278364"/>
              <a:ext cx="1812160" cy="161840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DD28C4-0440-441C-8D75-A31A0157C0B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3AB36C9-1AF5-4DC7-B92A-9E77F3FC31DE}">
  <ds:schemaRefs>
    <ds:schemaRef ds:uri="4dd4349b-18a2-49e7-a2f7-c64cfce16d95"/>
    <ds:schemaRef ds:uri="http://purl.org/dc/terms/"/>
    <ds:schemaRef ds:uri="http://purl.org/dc/dcmitype/"/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f6f299f5-ecec-478b-91e3-ae014ed9ae24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2B17B770-7A24-41F0-9A26-E7C4BE9AB14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dd4349b-18a2-49e7-a2f7-c64cfce16d95"/>
    <ds:schemaRef ds:uri="f6f299f5-ecec-478b-91e3-ae014ed9ae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6252</TotalTime>
  <Words>139</Words>
  <Application>Microsoft Macintosh PowerPoint</Application>
  <PresentationFormat>A4 Paper (210x297 mm)</PresentationFormat>
  <Paragraphs>26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Print</vt:lpstr>
      <vt:lpstr>Office Theme</vt:lpstr>
      <vt:lpstr>Everyday Materials    |       Sapphire  |      Science        |    Spring 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114</cp:revision>
  <cp:lastPrinted>2026-07-15T16:03:35Z</cp:lastPrinted>
  <dcterms:created xsi:type="dcterms:W3CDTF">2017-10-15T20:56:30Z</dcterms:created>
  <dcterms:modified xsi:type="dcterms:W3CDTF">2026-08-26T14:10:11Z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