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A6B92D-1AFF-BF47-95A5-181B681B46A5}" v="5" dt="2026-08-26T12:33:54.975"/>
    <p1510:client id="{67CB10E8-0674-164A-A681-1195D3519403}" v="12" dt="2026-08-26T14:08:44.211"/>
    <p1510:client id="{79350788-093B-A340-ACBF-A011E4435C5E}" v="4" dt="2026-08-26T14:28:13.53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3997" autoAdjust="0"/>
    <p:restoredTop sz="94538"/>
  </p:normalViewPr>
  <p:slideViewPr>
    <p:cSldViewPr snapToGrid="0" snapToObjects="1">
      <p:cViewPr>
        <p:scale>
          <a:sx n="62" d="100"/>
          <a:sy n="62" d="100"/>
        </p:scale>
        <p:origin x="192" y="13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425" y="103387"/>
            <a:ext cx="9908425" cy="332831"/>
          </a:xfrm>
        </p:spPr>
        <p:txBody>
          <a:bodyPr numCol="1">
            <a:noAutofit/>
          </a:bodyPr>
          <a:lstStyle/>
          <a:p>
            <a:r>
              <a:rPr lang="en-US" sz="2000" b="1" u="sng">
                <a:latin typeface="Letter-join Print" panose="02000503000000020003" pitchFamily="2" charset="0"/>
              </a:rPr>
              <a:t>Animal Groups   |       </a:t>
            </a:r>
            <a:r>
              <a:rPr lang="en-US" sz="2000" b="1" u="sng" dirty="0">
                <a:latin typeface="Letter-join Print" panose="02000503000000020003" pitchFamily="2" charset="0"/>
              </a:rPr>
              <a:t>Sapphire 	|      Science        |    Spring 2</a:t>
            </a:r>
            <a:endParaRPr lang="en-US" sz="2400" b="1" u="sng" dirty="0">
              <a:latin typeface="Letter-join Print" panose="02000503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7010663"/>
              </p:ext>
            </p:extLst>
          </p:nvPr>
        </p:nvGraphicFramePr>
        <p:xfrm>
          <a:off x="241634" y="438906"/>
          <a:ext cx="2910591" cy="16910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82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Print" panose="02000503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Print" panose="02000503000000020003" pitchFamily="2" charset="0"/>
                          <a:ea typeface="+mn-ea"/>
                          <a:cs typeface="+mn-cs"/>
                        </a:rPr>
                        <a:t>I can explore animals through play and stories.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0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Print" panose="02000503000000020003" pitchFamily="2" charset="0"/>
                          <a:ea typeface="+mn-ea"/>
                          <a:cs typeface="+mn-cs"/>
                        </a:rPr>
                        <a:t>I know how to care for pets and understand basic animal needs.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7080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Print" panose="02000503000000020003" pitchFamily="2" charset="0"/>
                          <a:ea typeface="+mn-ea"/>
                          <a:cs typeface="+mn-cs"/>
                        </a:rPr>
                        <a:t>I can recognise common animals.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74734700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894760"/>
              </p:ext>
            </p:extLst>
          </p:nvPr>
        </p:nvGraphicFramePr>
        <p:xfrm>
          <a:off x="6377728" y="436218"/>
          <a:ext cx="3087647" cy="496842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1717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318527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65194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69094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Print" panose="02000503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habitat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Where an animal lives.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fur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Hair covering mammals.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feathers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Covering for birds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scales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Covering reptiles and fish.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78888653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gills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Help fish breathe underwater.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lungs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Helps animals breathe air.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83875989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land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Habitat for mammals, birds and reptiles.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33018936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water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Habitat for fish and some amphibians.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49710160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117086"/>
              </p:ext>
            </p:extLst>
          </p:nvPr>
        </p:nvGraphicFramePr>
        <p:xfrm>
          <a:off x="3233928" y="436218"/>
          <a:ext cx="3087647" cy="20440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876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964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Print" panose="02000503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1: Is it a mammal?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2: Can all birds fly?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3: What is a reptile?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4: Water or land?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5: How do fish breathe underwater?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6: What makes animals different?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D4EFA2E7-8909-C094-8C14-2E63EB73FBC8}"/>
              </a:ext>
            </a:extLst>
          </p:cNvPr>
          <p:cNvSpPr/>
          <p:nvPr/>
        </p:nvSpPr>
        <p:spPr>
          <a:xfrm>
            <a:off x="5923404" y="3251497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etter-join Print" panose="02000503000000020003" pitchFamily="2" charset="0"/>
            </a:endParaRPr>
          </a:p>
        </p:txBody>
      </p:sp>
      <p:pic>
        <p:nvPicPr>
          <p:cNvPr id="39" name="Picture 38" descr="A yellow circle with a ruler and a magnifying glass&#10;&#10;AI-generated content may be incorrect.">
            <a:extLst>
              <a:ext uri="{FF2B5EF4-FFF2-40B4-BE49-F238E27FC236}">
                <a16:creationId xmlns:a16="http://schemas.microsoft.com/office/drawing/2014/main" id="{CD7B2119-038B-B0E7-7010-FA96635CE0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6025" y="5484826"/>
            <a:ext cx="927100" cy="901700"/>
          </a:xfrm>
          <a:prstGeom prst="rect">
            <a:avLst/>
          </a:prstGeom>
        </p:spPr>
      </p:pic>
      <p:pic>
        <p:nvPicPr>
          <p:cNvPr id="41" name="Picture 40" descr="A purple circle with white squares&#10;&#10;AI-generated content may be incorrect.">
            <a:extLst>
              <a:ext uri="{FF2B5EF4-FFF2-40B4-BE49-F238E27FC236}">
                <a16:creationId xmlns:a16="http://schemas.microsoft.com/office/drawing/2014/main" id="{2DA7CE9D-F43C-A220-7928-E5C81299834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806" r="9376"/>
          <a:stretch>
            <a:fillRect/>
          </a:stretch>
        </p:blipFill>
        <p:spPr>
          <a:xfrm>
            <a:off x="8004437" y="5497526"/>
            <a:ext cx="800100" cy="876300"/>
          </a:xfrm>
          <a:prstGeom prst="rect">
            <a:avLst/>
          </a:prstGeom>
        </p:spPr>
      </p:pic>
      <p:pic>
        <p:nvPicPr>
          <p:cNvPr id="42" name="Picture 41" descr="A light bulb with a flower inside&#10;&#10;AI-generated content may be incorrect.">
            <a:extLst>
              <a:ext uri="{FF2B5EF4-FFF2-40B4-BE49-F238E27FC236}">
                <a16:creationId xmlns:a16="http://schemas.microsoft.com/office/drawing/2014/main" id="{FFFB2816-1FA6-8394-70FB-9570AE7143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04537" y="5497526"/>
            <a:ext cx="876300" cy="876300"/>
          </a:xfrm>
          <a:prstGeom prst="rect">
            <a:avLst/>
          </a:prstGeom>
        </p:spPr>
      </p:pic>
      <p:pic>
        <p:nvPicPr>
          <p:cNvPr id="46" name="Picture 45" descr="A red circle with a question mark in the middle&#10;&#10;AI-generated content may be incorrect.">
            <a:extLst>
              <a:ext uri="{FF2B5EF4-FFF2-40B4-BE49-F238E27FC236}">
                <a16:creationId xmlns:a16="http://schemas.microsoft.com/office/drawing/2014/main" id="{6868FECE-D766-A767-89BC-9F872C88A79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9667"/>
          <a:stretch>
            <a:fillRect/>
          </a:stretch>
        </p:blipFill>
        <p:spPr>
          <a:xfrm>
            <a:off x="6342882" y="5484826"/>
            <a:ext cx="848943" cy="9144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840DE5F-3245-652B-A2FA-E95CE96AF1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91825" y="740890"/>
            <a:ext cx="585951" cy="58595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AC6E77A-DECA-105C-A3EE-CCA3D2BFFE4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1196" y="1352478"/>
            <a:ext cx="618263" cy="60930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F9A69DE-520F-1D97-01AD-0653E587908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24010" y="1987418"/>
            <a:ext cx="492872" cy="49287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057B9E9-B0E8-F379-FA2E-29DFCECD245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77652" y="2457399"/>
            <a:ext cx="665353" cy="67513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0A492FA4-F629-9EA4-475F-63D9574D085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91825" y="3088178"/>
            <a:ext cx="551180" cy="55118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7BA1C21-DF3B-1A56-EC27-468D7157051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91825" y="3664983"/>
            <a:ext cx="474980" cy="56506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BF0D6E3-AD62-01DB-FE74-36FC27460AB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56025" y="4270137"/>
            <a:ext cx="551180" cy="53565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A2CC01C-F384-DEAD-F88F-3795FE845C3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56025" y="4805791"/>
            <a:ext cx="551180" cy="543306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3ABE6DE9-04BC-B071-F7C0-008B124739A6}"/>
              </a:ext>
            </a:extLst>
          </p:cNvPr>
          <p:cNvPicPr>
            <a:picLocks noChangeAspect="1"/>
          </p:cNvPicPr>
          <p:nvPr/>
        </p:nvPicPr>
        <p:blipFill>
          <a:blip r:embed="rId15"/>
          <a:srcRect b="49877"/>
          <a:stretch>
            <a:fillRect/>
          </a:stretch>
        </p:blipFill>
        <p:spPr>
          <a:xfrm>
            <a:off x="241634" y="2525114"/>
            <a:ext cx="5973116" cy="1852597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6DFCC133-5F4B-E37E-F21B-446CC1021F37}"/>
              </a:ext>
            </a:extLst>
          </p:cNvPr>
          <p:cNvPicPr>
            <a:picLocks noChangeAspect="1"/>
          </p:cNvPicPr>
          <p:nvPr/>
        </p:nvPicPr>
        <p:blipFill>
          <a:blip r:embed="rId15"/>
          <a:srcRect l="544" t="49665" r="33063" b="212"/>
          <a:stretch>
            <a:fillRect/>
          </a:stretch>
        </p:blipFill>
        <p:spPr>
          <a:xfrm>
            <a:off x="1432160" y="4392206"/>
            <a:ext cx="3965695" cy="1852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3AB36C9-1AF5-4DC7-B92A-9E77F3FC31DE}">
  <ds:schemaRefs>
    <ds:schemaRef ds:uri="http://www.w3.org/XML/1998/namespace"/>
    <ds:schemaRef ds:uri="http://purl.org/dc/terms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f6f299f5-ecec-478b-91e3-ae014ed9ae24"/>
    <ds:schemaRef ds:uri="4dd4349b-18a2-49e7-a2f7-c64cfce16d95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4DD28C4-0440-441C-8D75-A31A0157C0B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B17B770-7A24-41F0-9A26-E7C4BE9AB1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6266</TotalTime>
  <Words>151</Words>
  <Application>Microsoft Macintosh PowerPoint</Application>
  <PresentationFormat>A4 Paper (210x297 mm)</PresentationFormat>
  <Paragraphs>30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Print</vt:lpstr>
      <vt:lpstr>Office Theme</vt:lpstr>
      <vt:lpstr>Animal Groups   |       Sapphire  |      Science        |    Spring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114</cp:revision>
  <cp:lastPrinted>2026-07-15T16:03:35Z</cp:lastPrinted>
  <dcterms:created xsi:type="dcterms:W3CDTF">2017-10-15T20:56:30Z</dcterms:created>
  <dcterms:modified xsi:type="dcterms:W3CDTF">2026-08-26T14:28:52Z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