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A6B92D-1AFF-BF47-95A5-181B681B46A5}" v="5" dt="2026-08-26T12:33:54.975"/>
    <p1510:client id="{67CB10E8-0674-164A-A681-1195D3519403}" v="12" dt="2026-08-26T14:08:44.211"/>
    <p1510:client id="{70C00773-F651-A843-A9D8-6D50E3ECD8D8}" v="3" dt="2026-08-26T14:40:21.563"/>
    <p1510:client id="{79350788-093B-A340-ACBF-A011E4435C5E}" v="4" dt="2026-08-26T14:28:13.539"/>
    <p1510:client id="{BC842D50-DB30-524C-87DA-3F8682BFFDC8}" v="9" dt="2026-08-26T15:25:04.1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33" autoAdjust="0"/>
    <p:restoredTop sz="94538"/>
  </p:normalViewPr>
  <p:slideViewPr>
    <p:cSldViewPr snapToGrid="0" snapToObjects="1">
      <p:cViewPr>
        <p:scale>
          <a:sx n="91" d="100"/>
          <a:sy n="91" d="100"/>
        </p:scale>
        <p:origin x="296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103387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Print" panose="02000503000000020003" pitchFamily="2" charset="0"/>
              </a:rPr>
              <a:t>Seasonal Changes  |       Sapphire 	|      Science        |    Summer 2</a:t>
            </a:r>
            <a:endParaRPr lang="en-US" sz="2400" b="1" u="sng" dirty="0">
              <a:latin typeface="Letter-join Print" panose="02000503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096246"/>
              </p:ext>
            </p:extLst>
          </p:nvPr>
        </p:nvGraphicFramePr>
        <p:xfrm>
          <a:off x="241634" y="438907"/>
          <a:ext cx="2910591" cy="1376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9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have explored the natural world.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have noticed simple seasonal changes.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52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Print" panose="02000503000000020003" pitchFamily="2" charset="0"/>
                          <a:ea typeface="+mn-ea"/>
                          <a:cs typeface="+mn-cs"/>
                        </a:rPr>
                        <a:t>I can describe basic weather conditions.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666330"/>
              </p:ext>
            </p:extLst>
          </p:nvPr>
        </p:nvGraphicFramePr>
        <p:xfrm>
          <a:off x="6377728" y="436218"/>
          <a:ext cx="3087647" cy="438928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717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18527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6519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6909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Print" panose="02000503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blossom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Flowers that grow on trees in spring.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cycle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Something that repeats.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hibernation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When some animals sleep through winter.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leaves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Grow on trees and plants.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8888653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migration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When animals move to another place.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season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One of the four parts of the year.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83875989"/>
                  </a:ext>
                </a:extLst>
              </a:tr>
              <a:tr h="57914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temperature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Print" panose="02000503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How hot or cold it is.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33018936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508840"/>
              </p:ext>
            </p:extLst>
          </p:nvPr>
        </p:nvGraphicFramePr>
        <p:xfrm>
          <a:off x="3233928" y="436218"/>
          <a:ext cx="3087647" cy="2044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96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Print" panose="02000503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1: What are the seasons?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2: What happens in spring?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3: What happens in summer?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4: What happens in autumn?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5: What happens in winter?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618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Print" panose="02000503000000020003" pitchFamily="2" charset="0"/>
                          <a:cs typeface="Arial" panose="020B0604020202020204" pitchFamily="34" charset="0"/>
                        </a:rPr>
                        <a:t>LO 6: Can we compare the seasons?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Letter-join Print" panose="02000503000000020003" pitchFamily="2" charset="0"/>
            </a:endParaRPr>
          </a:p>
        </p:txBody>
      </p:sp>
      <p:pic>
        <p:nvPicPr>
          <p:cNvPr id="39" name="Picture 38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CD7B2119-038B-B0E7-7010-FA96635CE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392" y="4960476"/>
            <a:ext cx="927100" cy="901700"/>
          </a:xfrm>
          <a:prstGeom prst="rect">
            <a:avLst/>
          </a:prstGeom>
        </p:spPr>
      </p:pic>
      <p:pic>
        <p:nvPicPr>
          <p:cNvPr id="41" name="Picture 40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2DA7CE9D-F43C-A220-7928-E5C812998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806" r="9376"/>
          <a:stretch>
            <a:fillRect/>
          </a:stretch>
        </p:blipFill>
        <p:spPr>
          <a:xfrm>
            <a:off x="7929804" y="4973176"/>
            <a:ext cx="800100" cy="876300"/>
          </a:xfrm>
          <a:prstGeom prst="rect">
            <a:avLst/>
          </a:prstGeom>
        </p:spPr>
      </p:pic>
      <p:pic>
        <p:nvPicPr>
          <p:cNvPr id="42" name="Picture 41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FFFB2816-1FA6-8394-70FB-9570AE7143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9904" y="4973176"/>
            <a:ext cx="876300" cy="876300"/>
          </a:xfrm>
          <a:prstGeom prst="rect">
            <a:avLst/>
          </a:prstGeom>
        </p:spPr>
      </p:pic>
      <p:pic>
        <p:nvPicPr>
          <p:cNvPr id="46" name="Picture 45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6868FECE-D766-A767-89BC-9F872C88A79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9667"/>
          <a:stretch>
            <a:fillRect/>
          </a:stretch>
        </p:blipFill>
        <p:spPr>
          <a:xfrm>
            <a:off x="6268249" y="4960476"/>
            <a:ext cx="848943" cy="91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B03C1F-347F-A2DF-9A48-06C7D1733A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0603" y="4015298"/>
            <a:ext cx="1411609" cy="19157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780310E-CC50-8DE0-B8B0-281C17F2A51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423" r="3251"/>
          <a:stretch>
            <a:fillRect/>
          </a:stretch>
        </p:blipFill>
        <p:spPr>
          <a:xfrm>
            <a:off x="4639943" y="3976226"/>
            <a:ext cx="1618111" cy="19939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31AB8C-17B4-C7F0-F01C-AC22933BA526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6710" r="21365"/>
          <a:stretch>
            <a:fillRect/>
          </a:stretch>
        </p:blipFill>
        <p:spPr>
          <a:xfrm>
            <a:off x="1600389" y="4015298"/>
            <a:ext cx="1411609" cy="189311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B4CA5B2-3F0F-19FD-5A64-6D5897829644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9190"/>
          <a:stretch>
            <a:fillRect/>
          </a:stretch>
        </p:blipFill>
        <p:spPr>
          <a:xfrm>
            <a:off x="208507" y="4038512"/>
            <a:ext cx="1363805" cy="1892542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8A720298-6EE2-AF19-C5BE-1E37A25EFA0E}"/>
              </a:ext>
            </a:extLst>
          </p:cNvPr>
          <p:cNvGrpSpPr>
            <a:grpSpLocks noChangeAspect="1"/>
          </p:cNvGrpSpPr>
          <p:nvPr/>
        </p:nvGrpSpPr>
        <p:grpSpPr>
          <a:xfrm>
            <a:off x="204378" y="1942570"/>
            <a:ext cx="2822748" cy="1308927"/>
            <a:chOff x="3352800" y="2596735"/>
            <a:chExt cx="2428645" cy="1126179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33F86B2-4D2F-2CD5-7B2E-F31FF2DA7E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4212" t="4468" r="53189" b="11128"/>
            <a:stretch>
              <a:fillRect/>
            </a:stretch>
          </p:blipFill>
          <p:spPr>
            <a:xfrm>
              <a:off x="3352800" y="2599267"/>
              <a:ext cx="1202267" cy="1123647"/>
            </a:xfrm>
            <a:prstGeom prst="rect">
              <a:avLst/>
            </a:prstGeom>
            <a:ln>
              <a:solidFill>
                <a:schemeClr val="accent6"/>
              </a:solidFill>
            </a:ln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00E4A61-65C8-400F-8D23-B0C2ABF5240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53260" t="6849" r="4141" b="8747"/>
            <a:stretch>
              <a:fillRect/>
            </a:stretch>
          </p:blipFill>
          <p:spPr>
            <a:xfrm>
              <a:off x="4579178" y="2596735"/>
              <a:ext cx="1202267" cy="1123647"/>
            </a:xfrm>
            <a:prstGeom prst="rect">
              <a:avLst/>
            </a:prstGeom>
            <a:ln>
              <a:solidFill>
                <a:schemeClr val="accent6"/>
              </a:solidFill>
            </a:ln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B3829E9-D40E-5DE9-2CAF-F8F59BACE77A}"/>
              </a:ext>
            </a:extLst>
          </p:cNvPr>
          <p:cNvSpPr txBox="1"/>
          <p:nvPr/>
        </p:nvSpPr>
        <p:spPr>
          <a:xfrm>
            <a:off x="204378" y="3429000"/>
            <a:ext cx="1367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Letter-join Print" panose="02000503000000020003" pitchFamily="2" charset="0"/>
              </a:rPr>
              <a:t>spring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E73AD79-CC81-BA65-D2F5-41D896E1F528}"/>
              </a:ext>
            </a:extLst>
          </p:cNvPr>
          <p:cNvSpPr txBox="1"/>
          <p:nvPr/>
        </p:nvSpPr>
        <p:spPr>
          <a:xfrm>
            <a:off x="1572312" y="3426057"/>
            <a:ext cx="1367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Letter-join Print" panose="02000503000000020003" pitchFamily="2" charset="0"/>
              </a:rPr>
              <a:t>summer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37BBCAD-80D9-DE1F-B36B-75DCE9EA9971}"/>
              </a:ext>
            </a:extLst>
          </p:cNvPr>
          <p:cNvSpPr txBox="1"/>
          <p:nvPr/>
        </p:nvSpPr>
        <p:spPr>
          <a:xfrm>
            <a:off x="3118322" y="3438245"/>
            <a:ext cx="1367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Letter-join Print" panose="02000503000000020003" pitchFamily="2" charset="0"/>
              </a:rPr>
              <a:t>autumn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2031F26-5425-081F-6A4C-35BFEE5685B1}"/>
              </a:ext>
            </a:extLst>
          </p:cNvPr>
          <p:cNvSpPr txBox="1"/>
          <p:nvPr/>
        </p:nvSpPr>
        <p:spPr>
          <a:xfrm>
            <a:off x="4664332" y="3419088"/>
            <a:ext cx="1367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Letter-join Print" panose="02000503000000020003" pitchFamily="2" charset="0"/>
              </a:rPr>
              <a:t>winter</a:t>
            </a: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AB36C9-1AF5-4DC7-B92A-9E77F3FC31DE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4dd4349b-18a2-49e7-a2f7-c64cfce16d95"/>
    <ds:schemaRef ds:uri="http://schemas.microsoft.com/office/infopath/2007/PartnerControls"/>
    <ds:schemaRef ds:uri="f6f299f5-ecec-478b-91e3-ae014ed9ae24"/>
  </ds:schemaRefs>
</ds:datastoreItem>
</file>

<file path=customXml/itemProps2.xml><?xml version="1.0" encoding="utf-8"?>
<ds:datastoreItem xmlns:ds="http://schemas.openxmlformats.org/officeDocument/2006/customXml" ds:itemID="{E4DD28C4-0440-441C-8D75-A31A0157C0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17B770-7A24-41F0-9A26-E7C4BE9AB1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6311</TotalTime>
  <Words>154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Print</vt:lpstr>
      <vt:lpstr>Office Theme</vt:lpstr>
      <vt:lpstr>Seasonal Changes  |       Sapphire  |      Science        |    Summer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2026-07-15T16:03:35Z</cp:lastPrinted>
  <dcterms:created xsi:type="dcterms:W3CDTF">2017-10-15T20:56:30Z</dcterms:created>
  <dcterms:modified xsi:type="dcterms:W3CDTF">2026-08-26T15:25:32Z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